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</p:sldMasterIdLst>
  <p:notesMasterIdLst>
    <p:notesMasterId r:id="rId28"/>
  </p:notesMasterIdLst>
  <p:sldIdLst>
    <p:sldId id="256" r:id="rId6"/>
    <p:sldId id="350" r:id="rId7"/>
    <p:sldId id="258" r:id="rId8"/>
    <p:sldId id="262" r:id="rId9"/>
    <p:sldId id="263" r:id="rId10"/>
    <p:sldId id="265" r:id="rId11"/>
    <p:sldId id="264" r:id="rId12"/>
    <p:sldId id="340" r:id="rId13"/>
    <p:sldId id="266" r:id="rId14"/>
    <p:sldId id="351" r:id="rId15"/>
    <p:sldId id="354" r:id="rId16"/>
    <p:sldId id="301" r:id="rId17"/>
    <p:sldId id="270" r:id="rId18"/>
    <p:sldId id="272" r:id="rId19"/>
    <p:sldId id="274" r:id="rId20"/>
    <p:sldId id="355" r:id="rId21"/>
    <p:sldId id="336" r:id="rId22"/>
    <p:sldId id="337" r:id="rId23"/>
    <p:sldId id="338" r:id="rId24"/>
    <p:sldId id="339" r:id="rId25"/>
    <p:sldId id="353" r:id="rId26"/>
    <p:sldId id="26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3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A22F"/>
    <a:srgbClr val="0049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2000" autoAdjust="0"/>
  </p:normalViewPr>
  <p:slideViewPr>
    <p:cSldViewPr snapToGrid="0" snapToObjects="1">
      <p:cViewPr varScale="1">
        <p:scale>
          <a:sx n="66" d="100"/>
          <a:sy n="66" d="100"/>
        </p:scale>
        <p:origin x="1500" y="72"/>
      </p:cViewPr>
      <p:guideLst>
        <p:guide orient="horz" pos="2160"/>
        <p:guide pos="53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491AA-15AF-4A86-94FD-19D96BFBF3FD}" type="datetimeFigureOut">
              <a:rPr lang="en-GB" smtClean="0"/>
              <a:t>12/10/2020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6C14EB-80E3-474F-8373-048B6B0B23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116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6C14EB-80E3-474F-8373-048B6B0B23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721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231EB-9AA4-447E-BA24-A7E4EF0CF9C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723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6C14EB-80E3-474F-8373-048B6B0B232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178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6C14EB-80E3-474F-8373-048B6B0B23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434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6C14EB-80E3-474F-8373-048B6B0B23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64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6C14EB-80E3-474F-8373-048B6B0B23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128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6C14EB-80E3-474F-8373-048B6B0B232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314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6C14EB-80E3-474F-8373-048B6B0B23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967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6C14EB-80E3-474F-8373-048B6B0B232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763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F0D660C3-E849-4ED4-87FF-888DBC54CA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2CDFEB54-9933-4966-B9C9-734C76B6C26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73732" name="Slide Number Placeholder 3">
            <a:extLst>
              <a:ext uri="{FF2B5EF4-FFF2-40B4-BE49-F238E27FC236}">
                <a16:creationId xmlns:a16="http://schemas.microsoft.com/office/drawing/2014/main" id="{53594A42-EB42-45AB-A1D4-EA931195B5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F477FC1-D103-40C3-8449-04D185EAB7FF}" type="slidenum">
              <a:rPr lang="en-GB" altLang="en-US"/>
              <a:pPr/>
              <a:t>12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>
            <a:extLst>
              <a:ext uri="{FF2B5EF4-FFF2-40B4-BE49-F238E27FC236}">
                <a16:creationId xmlns:a16="http://schemas.microsoft.com/office/drawing/2014/main" id="{1F0232C9-48AC-4B1C-B50B-7B9F7D5AD78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>
            <a:extLst>
              <a:ext uri="{FF2B5EF4-FFF2-40B4-BE49-F238E27FC236}">
                <a16:creationId xmlns:a16="http://schemas.microsoft.com/office/drawing/2014/main" id="{808C6847-8D5F-4FED-808D-29F3BC51D3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75780" name="Slide Number Placeholder 3">
            <a:extLst>
              <a:ext uri="{FF2B5EF4-FFF2-40B4-BE49-F238E27FC236}">
                <a16:creationId xmlns:a16="http://schemas.microsoft.com/office/drawing/2014/main" id="{C4548A07-D5BD-4276-B733-CBC2A441FB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483A677-7902-4C88-A165-B9C8B63EA690}" type="slidenum">
              <a:rPr lang="en-GB" altLang="en-US">
                <a:solidFill>
                  <a:srgbClr val="000000"/>
                </a:solidFill>
              </a:rPr>
              <a:pPr/>
              <a:t>13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6DD11D54-35E6-43BA-BDE2-CAE63FA15E5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647F99BA-91BD-4BFE-95C4-63EA8EF4D1B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 dirty="0"/>
              <a:t>Teaching &amp; Learning APPROACH</a:t>
            </a:r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  <a:p>
            <a:pPr eaLnBrk="1" hangingPunct="1">
              <a:spcBef>
                <a:spcPct val="0"/>
              </a:spcBef>
            </a:pPr>
            <a:r>
              <a:rPr lang="en-GB" altLang="en-US" dirty="0"/>
              <a:t>The teaching and learning approach is fundamental to the Understanding Christianity resource.  Teachers need to select from activities in each aspect to give a balance of learning activities</a:t>
            </a:r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980B4B7A-4001-4EA2-9FA7-D976418370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F27DC8F-3FA1-42F4-9FBD-1980B1B3E116}" type="slidenum">
              <a:rPr lang="en-GB" altLang="en-US">
                <a:solidFill>
                  <a:srgbClr val="000000"/>
                </a:solidFill>
              </a:rPr>
              <a:pPr/>
              <a:t>14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CDE072C1-D4A2-4F7E-A6F2-52CD4ECF31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BA92CA37-962C-42C8-9E01-E7737D51BA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  <a:p>
            <a:pPr eaLnBrk="1" hangingPunct="1">
              <a:spcBef>
                <a:spcPct val="0"/>
              </a:spcBef>
            </a:pPr>
            <a:r>
              <a:rPr lang="en-GB" altLang="en-US" dirty="0"/>
              <a:t>29 units of work provide rich resources for teachers – supporting their subject knowledge as well as offering a wide range of ideas and resources to teach the concepts in a variety of settings.</a:t>
            </a:r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  <a:p>
            <a:pPr eaLnBrk="1" hangingPunct="1">
              <a:spcBef>
                <a:spcPct val="0"/>
              </a:spcBef>
            </a:pPr>
            <a:r>
              <a:rPr lang="en-GB" altLang="en-US" b="1" dirty="0"/>
              <a:t>‘Essential information’ </a:t>
            </a:r>
            <a:r>
              <a:rPr lang="en-GB" altLang="en-US" dirty="0"/>
              <a:t>designed to give teachers some confidence in handling the content.  To look at first!</a:t>
            </a:r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  <a:p>
            <a:pPr eaLnBrk="1" hangingPunct="1">
              <a:spcBef>
                <a:spcPct val="0"/>
              </a:spcBef>
            </a:pPr>
            <a:r>
              <a:rPr lang="en-GB" altLang="en-US" b="1" dirty="0"/>
              <a:t>‘You might like to start with…’ </a:t>
            </a:r>
            <a:r>
              <a:rPr lang="en-GB" altLang="en-US" dirty="0"/>
              <a:t> starter activities, bridge to pupils’ experience, imaginative ways in.</a:t>
            </a:r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  <a:p>
            <a:pPr eaLnBrk="1" hangingPunct="1">
              <a:spcBef>
                <a:spcPct val="0"/>
              </a:spcBef>
            </a:pPr>
            <a:r>
              <a:rPr lang="en-GB" altLang="en-US" dirty="0"/>
              <a:t>Etc.</a:t>
            </a:r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  <a:p>
            <a:pPr eaLnBrk="1" hangingPunct="1">
              <a:spcBef>
                <a:spcPct val="0"/>
              </a:spcBef>
            </a:pPr>
            <a:r>
              <a:rPr lang="en-GB" altLang="en-US" dirty="0"/>
              <a:t>Show example unit:  Lower key stage 2 Incarnation/God – find in your files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dirty="0"/>
              <a:t>Start with essential information or teachers &gt; Core Learning &gt; Digging Deeper (also mention downloadable resources)</a:t>
            </a:r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784D8B6D-3093-437A-AF1A-FF7FC5C387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BCAC86A-E8A5-4ECF-8579-0260BCBFA055}" type="slidenum">
              <a:rPr lang="en-GB" altLang="en-US"/>
              <a:pPr/>
              <a:t>15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6C14EB-80E3-474F-8373-048B6B0B232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1522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6C14EB-80E3-474F-8373-048B6B0B232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3582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6C14EB-80E3-474F-8373-048B6B0B232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324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890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877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822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2047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967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525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0087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201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798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061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4980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E Powerpoint Slides9.jpg">
            <a:extLst>
              <a:ext uri="{FF2B5EF4-FFF2-40B4-BE49-F238E27FC236}">
                <a16:creationId xmlns:a16="http://schemas.microsoft.com/office/drawing/2014/main" id="{1CC0D619-DDCE-42BF-8F81-2EBA98A1E4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6649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5CCF-45A9-D247-9898-8F48A86B9C1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0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re.org.uk/about-natre/free-resources-for-you-and-your-pupils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ltlre.org/resources/knowledge-organisers" TargetMode="External"/><Relationship Id="rId5" Type="http://schemas.openxmlformats.org/officeDocument/2006/relationships/hyperlink" Target="https://www.bbc.co.uk/cbeebies/shows/lets-celebrate" TargetMode="External"/><Relationship Id="rId4" Type="http://schemas.openxmlformats.org/officeDocument/2006/relationships/hyperlink" Target="http://www.request.org.uk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1620000"/>
            <a:ext cx="7772400" cy="2387600"/>
          </a:xfrm>
        </p:spPr>
        <p:txBody>
          <a:bodyPr>
            <a:normAutofit/>
          </a:bodyPr>
          <a:lstStyle/>
          <a:p>
            <a:pPr algn="l"/>
            <a: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‘Help, I’ve been given RE!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4500000"/>
            <a:ext cx="7739788" cy="1655762"/>
          </a:xfrm>
        </p:spPr>
        <p:txBody>
          <a:bodyPr>
            <a:normAutofit/>
          </a:bodyPr>
          <a:lstStyle/>
          <a:p>
            <a:pPr algn="l"/>
            <a:r>
              <a:rPr lang="en-US" sz="3000" dirty="0">
                <a:solidFill>
                  <a:schemeClr val="bg1"/>
                </a:solidFill>
              </a:rPr>
              <a:t>Pauline Dodds</a:t>
            </a:r>
          </a:p>
          <a:p>
            <a:pPr algn="l"/>
            <a:r>
              <a:rPr lang="en-US" sz="3000" dirty="0">
                <a:solidFill>
                  <a:schemeClr val="bg1"/>
                </a:solidFill>
              </a:rPr>
              <a:t>October 2020</a:t>
            </a:r>
          </a:p>
        </p:txBody>
      </p:sp>
    </p:spTree>
    <p:extLst>
      <p:ext uri="{BB962C8B-B14F-4D97-AF65-F5344CB8AC3E}">
        <p14:creationId xmlns:p14="http://schemas.microsoft.com/office/powerpoint/2010/main" val="603939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E2C34-F813-4F96-AF5C-EF4B8E216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>
            <a:normAutofit/>
          </a:bodyPr>
          <a:lstStyle/>
          <a:p>
            <a:r>
              <a:rPr lang="en-GB" dirty="0">
                <a:latin typeface="+mn-lt"/>
              </a:rPr>
              <a:t>Reflection – Isaiah 43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4529646-966D-449B-9109-6317B2EAEB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6" r="9486" b="3"/>
          <a:stretch/>
        </p:blipFill>
        <p:spPr bwMode="auto">
          <a:xfrm rot="5400000">
            <a:off x="4283479" y="1627989"/>
            <a:ext cx="4341964" cy="412415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61408-2433-42A3-874C-CB028B0A54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399"/>
            <a:ext cx="2949178" cy="45203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Lord God, you are always with me.                                              </a:t>
            </a:r>
          </a:p>
          <a:p>
            <a:pPr marL="0" indent="0">
              <a:buNone/>
            </a:pPr>
            <a:r>
              <a:rPr lang="en-US" sz="2000" dirty="0"/>
              <a:t>You are with me by day and by night.                             </a:t>
            </a:r>
          </a:p>
          <a:p>
            <a:pPr marL="0" indent="0">
              <a:buNone/>
            </a:pPr>
            <a:r>
              <a:rPr lang="en-US" sz="2000" dirty="0"/>
              <a:t>You are with me when I am happy and when I am sad. </a:t>
            </a:r>
          </a:p>
          <a:p>
            <a:pPr marL="0" indent="0">
              <a:buNone/>
            </a:pPr>
            <a:r>
              <a:rPr lang="en-US" sz="2000" dirty="0"/>
              <a:t>You are with me when I am peaceful and when I am anxious.</a:t>
            </a:r>
          </a:p>
          <a:p>
            <a:pPr marL="0" indent="0">
              <a:buNone/>
            </a:pPr>
            <a:r>
              <a:rPr lang="en-US" sz="2000" dirty="0"/>
              <a:t>Help me to remember and be thankful.</a:t>
            </a:r>
          </a:p>
          <a:p>
            <a:pPr marL="0" indent="0">
              <a:buNone/>
            </a:pPr>
            <a:r>
              <a:rPr lang="en-US" sz="2000" dirty="0"/>
              <a:t>Amen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462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br>
              <a:rPr lang="en-US" sz="36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36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Content of the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CF938-CBEA-4DF6-9A7F-F3FF7E266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Why we teach RE – its aims and purposes</a:t>
            </a:r>
          </a:p>
          <a:p>
            <a:r>
              <a:rPr lang="en-GB" dirty="0"/>
              <a:t>The role of the subject leader</a:t>
            </a:r>
          </a:p>
          <a:p>
            <a:r>
              <a:rPr lang="en-GB" dirty="0"/>
              <a:t>What we teach – our syllabus and long term planning</a:t>
            </a:r>
          </a:p>
          <a:p>
            <a:r>
              <a:rPr lang="en-GB" dirty="0"/>
              <a:t>How we teach – some creative ideas and resources</a:t>
            </a:r>
          </a:p>
          <a:p>
            <a:r>
              <a:rPr lang="en-GB" dirty="0"/>
              <a:t>The impact of RE – assessment and evidence</a:t>
            </a:r>
          </a:p>
          <a:p>
            <a:r>
              <a:rPr lang="en-GB" dirty="0"/>
              <a:t>Who will be checking – SIAMS and Ofsted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193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693CBA88-68AC-4D8F-9E5B-AA2535D21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75994"/>
          </a:xfrm>
        </p:spPr>
        <p:txBody>
          <a:bodyPr>
            <a:normAutofit fontScale="90000"/>
          </a:bodyPr>
          <a:lstStyle/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We teach RE because……</a:t>
            </a:r>
            <a:br>
              <a:rPr lang="en-GB" dirty="0"/>
            </a:br>
            <a:endParaRPr lang="en-GB" dirty="0"/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0C01D7-DF52-4FC8-A527-BA618D329F30}"/>
              </a:ext>
            </a:extLst>
          </p:cNvPr>
          <p:cNvSpPr txBox="1"/>
          <p:nvPr/>
        </p:nvSpPr>
        <p:spPr>
          <a:xfrm>
            <a:off x="377952" y="1386471"/>
            <a:ext cx="3316224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1) It is a legal obligation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383B80-6518-49FB-82ED-C5160286368A}"/>
              </a:ext>
            </a:extLst>
          </p:cNvPr>
          <p:cNvSpPr txBox="1"/>
          <p:nvPr/>
        </p:nvSpPr>
        <p:spPr>
          <a:xfrm>
            <a:off x="5352288" y="1118247"/>
            <a:ext cx="3035808" cy="92333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/>
              <a:t>2) It encourages children to respect those with different faiths and worldviews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D85123-44C9-4660-86F3-CBA578332247}"/>
              </a:ext>
            </a:extLst>
          </p:cNvPr>
          <p:cNvSpPr txBox="1"/>
          <p:nvPr/>
        </p:nvSpPr>
        <p:spPr>
          <a:xfrm>
            <a:off x="73152" y="2316480"/>
            <a:ext cx="2292096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/>
              <a:t>4) It is about awe and wonder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DF8AA9-4FD9-41D6-8D6B-DD49ED708AE4}"/>
              </a:ext>
            </a:extLst>
          </p:cNvPr>
          <p:cNvSpPr txBox="1"/>
          <p:nvPr/>
        </p:nvSpPr>
        <p:spPr>
          <a:xfrm>
            <a:off x="2852928" y="1993314"/>
            <a:ext cx="2109216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/>
              <a:t>3) It develops religious literacy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4244A9-4B32-45E6-9CD7-6040F1D658FB}"/>
              </a:ext>
            </a:extLst>
          </p:cNvPr>
          <p:cNvSpPr txBox="1"/>
          <p:nvPr/>
        </p:nvSpPr>
        <p:spPr>
          <a:xfrm>
            <a:off x="6534912" y="2316480"/>
            <a:ext cx="2401824" cy="92333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/>
              <a:t>5) It helps overcome stereotypes and prejudice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A90F18-D45C-4A3E-AC5C-383717DB9EEA}"/>
              </a:ext>
            </a:extLst>
          </p:cNvPr>
          <p:cNvSpPr txBox="1"/>
          <p:nvPr/>
        </p:nvSpPr>
        <p:spPr>
          <a:xfrm>
            <a:off x="1981200" y="3157068"/>
            <a:ext cx="432816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1800" dirty="0"/>
              <a:t>6) It links with other areas of the curriculum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E18F77-89FB-4CC5-A56A-DB9464F0234A}"/>
              </a:ext>
            </a:extLst>
          </p:cNvPr>
          <p:cNvSpPr txBox="1"/>
          <p:nvPr/>
        </p:nvSpPr>
        <p:spPr>
          <a:xfrm>
            <a:off x="109728" y="3755136"/>
            <a:ext cx="2743200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/>
              <a:t>7)  It gives an opportunity for prayer and worship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FD813E-AA2A-4A44-872B-238EC05001C1}"/>
              </a:ext>
            </a:extLst>
          </p:cNvPr>
          <p:cNvSpPr txBox="1"/>
          <p:nvPr/>
        </p:nvSpPr>
        <p:spPr>
          <a:xfrm>
            <a:off x="6839712" y="3674490"/>
            <a:ext cx="2097024" cy="92333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1800" dirty="0"/>
              <a:t>8) It is about things that happened in the past</a:t>
            </a:r>
            <a:endParaRPr lang="en-GB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F327CA-07C7-4CE5-A619-2C2823F344AF}"/>
              </a:ext>
            </a:extLst>
          </p:cNvPr>
          <p:cNvSpPr txBox="1"/>
          <p:nvPr/>
        </p:nvSpPr>
        <p:spPr>
          <a:xfrm>
            <a:off x="3541776" y="3951489"/>
            <a:ext cx="2609088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9) It encourages  children to become believers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9F95DC-57BD-45C0-88B9-053AB8E5F4D8}"/>
              </a:ext>
            </a:extLst>
          </p:cNvPr>
          <p:cNvSpPr txBox="1"/>
          <p:nvPr/>
        </p:nvSpPr>
        <p:spPr>
          <a:xfrm>
            <a:off x="1170432" y="4778758"/>
            <a:ext cx="3584448" cy="92333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/>
              <a:t>10) It develops learning skills of questioning, exploring and investigation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6CBDF0-7D8E-4392-BC42-C129397AD7C6}"/>
              </a:ext>
            </a:extLst>
          </p:cNvPr>
          <p:cNvSpPr txBox="1"/>
          <p:nvPr/>
        </p:nvSpPr>
        <p:spPr>
          <a:xfrm>
            <a:off x="5047488" y="5584402"/>
            <a:ext cx="3718560" cy="92333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/>
              <a:t>11) It is an effective means of developing pupils’ spiritual, moral, social and cultural awareness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B033CD-156F-459B-8403-35CD430A075A}"/>
              </a:ext>
            </a:extLst>
          </p:cNvPr>
          <p:cNvSpPr txBox="1"/>
          <p:nvPr/>
        </p:nvSpPr>
        <p:spPr>
          <a:xfrm>
            <a:off x="109728" y="6108192"/>
            <a:ext cx="3584448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dirty="0"/>
              <a:t>12) </a:t>
            </a:r>
            <a:r>
              <a:rPr lang="en-GB" sz="1800" dirty="0"/>
              <a:t>It explores the big questions of life (and death)</a:t>
            </a:r>
          </a:p>
        </p:txBody>
      </p:sp>
    </p:spTree>
    <p:extLst>
      <p:ext uri="{BB962C8B-B14F-4D97-AF65-F5344CB8AC3E}">
        <p14:creationId xmlns:p14="http://schemas.microsoft.com/office/powerpoint/2010/main" val="2737095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25A7A-9AF8-45D7-A029-9F9659468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role of the subject leader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F65B6-057B-49F9-8B0F-2215E88F3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49"/>
          </a:xfrm>
        </p:spPr>
        <p:txBody>
          <a:bodyPr/>
          <a:lstStyle/>
          <a:p>
            <a:r>
              <a:rPr lang="en-GB" dirty="0"/>
              <a:t>Keeping an evidence file</a:t>
            </a:r>
          </a:p>
          <a:p>
            <a:r>
              <a:rPr lang="en-GB" dirty="0"/>
              <a:t>Leading and supporting colleagues</a:t>
            </a:r>
          </a:p>
          <a:p>
            <a:r>
              <a:rPr lang="en-GB" dirty="0"/>
              <a:t>Monitoring and reporting </a:t>
            </a:r>
          </a:p>
          <a:p>
            <a:r>
              <a:rPr lang="en-GB" dirty="0"/>
              <a:t>Building contacts for visits and visitors</a:t>
            </a:r>
          </a:p>
          <a:p>
            <a:r>
              <a:rPr lang="en-GB" dirty="0"/>
              <a:t>CPD, subject knowledge, national developments</a:t>
            </a:r>
          </a:p>
          <a:p>
            <a:r>
              <a:rPr lang="en-GB" dirty="0"/>
              <a:t>Budget and resources</a:t>
            </a:r>
          </a:p>
          <a:p>
            <a:r>
              <a:rPr lang="en-GB" dirty="0"/>
              <a:t>Local collaboration and support</a:t>
            </a:r>
          </a:p>
          <a:p>
            <a:r>
              <a:rPr lang="en-GB" dirty="0"/>
              <a:t>Being an advocate for RE</a:t>
            </a:r>
          </a:p>
          <a:p>
            <a:r>
              <a:rPr lang="en-GB" dirty="0"/>
              <a:t>SIAMS and Ofsted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E9B01037-78A9-48D5-BAAB-2F2778CDB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898" y="1560638"/>
            <a:ext cx="1987452" cy="679812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85B70770-F241-45E9-BCBB-AAA0596BA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899" y="2417960"/>
            <a:ext cx="2248166" cy="1405104"/>
          </a:xfrm>
          <a:prstGeom prst="rect">
            <a:avLst/>
          </a:prstGeom>
        </p:spPr>
      </p:pic>
      <p:pic>
        <p:nvPicPr>
          <p:cNvPr id="1026" name="Picture 2" descr="Improving quality, building communities | Learn, Teach, Lead RE">
            <a:extLst>
              <a:ext uri="{FF2B5EF4-FFF2-40B4-BE49-F238E27FC236}">
                <a16:creationId xmlns:a16="http://schemas.microsoft.com/office/drawing/2014/main" id="{C5FADDC5-967A-4810-8A44-E46379852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606" y="4872626"/>
            <a:ext cx="2038080" cy="142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89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28D28-5A20-4CBC-A579-A45B6390B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Knowing the law and church school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B917-0B8F-484D-BE39-A120F7001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850748"/>
          </a:xfrm>
        </p:spPr>
        <p:txBody>
          <a:bodyPr>
            <a:normAutofit/>
          </a:bodyPr>
          <a:lstStyle/>
          <a:p>
            <a:r>
              <a:rPr lang="en-GB" dirty="0"/>
              <a:t>RE for all registered pupils (1944)</a:t>
            </a:r>
          </a:p>
          <a:p>
            <a:r>
              <a:rPr lang="en-GB" dirty="0"/>
              <a:t>Right to withdraw</a:t>
            </a:r>
          </a:p>
          <a:p>
            <a:r>
              <a:rPr lang="en-GB" dirty="0"/>
              <a:t>Church of England ‘RE Statement of Entitlement’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000" dirty="0"/>
              <a:t>provision, profile and priority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000" dirty="0"/>
              <a:t>challenging, accurate and diverse curriculum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000" dirty="0"/>
              <a:t>aims and objectives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000" dirty="0"/>
              <a:t>curriculum balance and time (RE time 5-10%, 50% Christianity)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000" dirty="0"/>
              <a:t>developing staff expertise and knowledge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2000" dirty="0"/>
              <a:t>local and national support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2477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95C1E-38A9-4863-921A-E896CEDC0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What we teach – the syllabus and long-term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71D5B-E9BD-4C1B-86A3-52F583484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Locally Agreed Syllabus (SACRE) ‘Awareness, Mystery, Value’ – ‘AMV Somerset 2019’</a:t>
            </a:r>
          </a:p>
          <a:p>
            <a:r>
              <a:rPr lang="en-GB" dirty="0"/>
              <a:t>Voluntary Aided church schools and academies</a:t>
            </a:r>
          </a:p>
          <a:p>
            <a:r>
              <a:rPr lang="en-GB" dirty="0"/>
              <a:t>Long-term planning (exemplar units – ‘Understanding Christianity’ – Discovery RE)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6E21EA6E-B49A-4173-9A51-521E3B523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333" y="4429600"/>
            <a:ext cx="1371600" cy="1371600"/>
          </a:xfrm>
          <a:prstGeom prst="rect">
            <a:avLst/>
          </a:prstGeom>
        </p:spPr>
      </p:pic>
      <p:pic>
        <p:nvPicPr>
          <p:cNvPr id="1026" name="Picture 2" descr="Understanding Christianity – - ppt download">
            <a:extLst>
              <a:ext uri="{FF2B5EF4-FFF2-40B4-BE49-F238E27FC236}">
                <a16:creationId xmlns:a16="http://schemas.microsoft.com/office/drawing/2014/main" id="{F28E650F-1B0D-4287-8263-A7859EFCB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64" y="4001294"/>
            <a:ext cx="4962854" cy="279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071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44445-B1BD-4482-B6DE-4FD8E7021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80A2B-AA98-4A1F-BADF-D3858ABE9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Am I clear about the RE syllabus my school is using?</a:t>
            </a:r>
          </a:p>
          <a:p>
            <a:r>
              <a:rPr lang="en-GB" dirty="0"/>
              <a:t>What do I know about my school’s long-term RE planning?</a:t>
            </a:r>
          </a:p>
          <a:p>
            <a:r>
              <a:rPr lang="en-GB" dirty="0"/>
              <a:t>What do I need to find out?</a:t>
            </a:r>
          </a:p>
        </p:txBody>
      </p:sp>
    </p:spTree>
    <p:extLst>
      <p:ext uri="{BB962C8B-B14F-4D97-AF65-F5344CB8AC3E}">
        <p14:creationId xmlns:p14="http://schemas.microsoft.com/office/powerpoint/2010/main" val="2933854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61EB3-3779-4783-B287-CE857B5DA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How we teach – what we expect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6C730-7CF2-441F-A454-D69BAC5F9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77655"/>
            <a:ext cx="7886700" cy="5361140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Dedicated RE time</a:t>
            </a:r>
          </a:p>
          <a:p>
            <a:r>
              <a:rPr lang="en-GB" dirty="0"/>
              <a:t>Knowledge organisers - </a:t>
            </a:r>
            <a:r>
              <a:rPr lang="en-GB" dirty="0">
                <a:latin typeface="inherit"/>
              </a:rPr>
              <a:t>knowledge-rich, sequential curriculum design</a:t>
            </a:r>
            <a:endParaRPr lang="en-GB" dirty="0"/>
          </a:p>
          <a:p>
            <a:r>
              <a:rPr lang="en-GB" dirty="0"/>
              <a:t>Clear planning with progression and assessment opportunities</a:t>
            </a:r>
          </a:p>
          <a:p>
            <a:r>
              <a:rPr lang="en-GB" dirty="0"/>
              <a:t>Engaging learning activities – artefacts, art, drama, quizzes, the ‘Big Questions’, visits and visitors etc.</a:t>
            </a:r>
          </a:p>
          <a:p>
            <a:r>
              <a:rPr lang="en-GB" dirty="0"/>
              <a:t>Effective questioning - religious literacy - subject knowledge </a:t>
            </a:r>
          </a:p>
          <a:p>
            <a:r>
              <a:rPr lang="en-GB" dirty="0"/>
              <a:t>Evidence of learning – RE books - portfolios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9069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44445-B1BD-4482-B6DE-4FD8E7021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80A2B-AA98-4A1F-BADF-D3858ABE9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What do I know about the RE teaching and learning  in the classrooms?</a:t>
            </a:r>
          </a:p>
          <a:p>
            <a:r>
              <a:rPr lang="en-GB" dirty="0"/>
              <a:t>What do I need to find out?</a:t>
            </a:r>
          </a:p>
        </p:txBody>
      </p:sp>
    </p:spTree>
    <p:extLst>
      <p:ext uri="{BB962C8B-B14F-4D97-AF65-F5344CB8AC3E}">
        <p14:creationId xmlns:p14="http://schemas.microsoft.com/office/powerpoint/2010/main" val="1980741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ACCBD42-9B63-4718-A85D-05607D2CE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Understanding Christianity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FFD3A8B-251A-4F5E-ADAA-E440A28AB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Aims and purposes:</a:t>
            </a:r>
          </a:p>
          <a:p>
            <a:r>
              <a:rPr lang="en-GB" dirty="0"/>
              <a:t>For pupils to leave school with a coherent understanding of Christian belief and practice</a:t>
            </a:r>
          </a:p>
          <a:p>
            <a:r>
              <a:rPr lang="en-GB" dirty="0"/>
              <a:t>To give pupils from Reception to Year 9 opportunity to explore key theological concepts within Christianity</a:t>
            </a:r>
          </a:p>
          <a:p>
            <a:r>
              <a:rPr lang="en-GB" dirty="0"/>
              <a:t>To support teachers in developing their own knowledge and understanding of Christianity as a global world faith and to teach with confidence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2088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1">
            <a:extLst>
              <a:ext uri="{FF2B5EF4-FFF2-40B4-BE49-F238E27FC236}">
                <a16:creationId xmlns:a16="http://schemas.microsoft.com/office/drawing/2014/main" id="{F9EF74E3-4F3F-49AC-B9B7-D125FDAA4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200">
                <a:solidFill>
                  <a:srgbClr val="898989"/>
                </a:solidFill>
              </a:rPr>
              <a:t>© RE Today 2016</a:t>
            </a:r>
          </a:p>
        </p:txBody>
      </p:sp>
      <p:pic>
        <p:nvPicPr>
          <p:cNvPr id="48131" name="Picture 2">
            <a:extLst>
              <a:ext uri="{FF2B5EF4-FFF2-40B4-BE49-F238E27FC236}">
                <a16:creationId xmlns:a16="http://schemas.microsoft.com/office/drawing/2014/main" id="{B317F44E-D963-4E24-8EF6-410A11E720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2"/>
            <a:ext cx="8992450" cy="6697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C81C1E-1798-4C62-945B-C238E3C14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775" y="1055688"/>
            <a:ext cx="3013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600" b="1" dirty="0">
                <a:solidFill>
                  <a:srgbClr val="000000"/>
                </a:solidFill>
              </a:rPr>
              <a:t>God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027042-26B5-476C-82FB-E618CA694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925" y="1728788"/>
            <a:ext cx="3013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600" b="1" dirty="0">
                <a:solidFill>
                  <a:srgbClr val="000000"/>
                </a:solidFill>
              </a:rPr>
              <a:t>Creation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45FD09-1A82-42B8-93A6-10952F436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1363" y="2325688"/>
            <a:ext cx="30146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000000"/>
                </a:solidFill>
              </a:rPr>
              <a:t>Fall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DFD43A-8A04-4A04-BE0F-4E39CF9E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625" y="2973388"/>
            <a:ext cx="3013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000000"/>
                </a:solidFill>
              </a:rPr>
              <a:t>People of God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CC3913-D4B7-4933-A556-181D0E59D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5138" y="3590925"/>
            <a:ext cx="30146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000000"/>
                </a:solidFill>
              </a:rPr>
              <a:t>Incarnation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C1260-9599-498A-97C0-B00FFE997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0" y="4238625"/>
            <a:ext cx="3013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000000"/>
                </a:solidFill>
              </a:rPr>
              <a:t>Gospel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E7BB31-8FED-424A-A28D-D17374B7C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3875" y="4843463"/>
            <a:ext cx="30146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000000"/>
                </a:solidFill>
              </a:rPr>
              <a:t>Salvation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D4701F-1265-42DE-AFF4-A44F5FDC0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7788" y="5500688"/>
            <a:ext cx="34750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000000"/>
                </a:solidFill>
              </a:rPr>
              <a:t>Kingdom of God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">
            <a:extLst>
              <a:ext uri="{FF2B5EF4-FFF2-40B4-BE49-F238E27FC236}">
                <a16:creationId xmlns:a16="http://schemas.microsoft.com/office/drawing/2014/main" id="{62F3C78F-F51C-4D9F-8ECA-EE896F7FC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9188" y="0"/>
            <a:ext cx="105632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8F5FC1-F93E-4124-AAAA-B18892BB5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7863" y="5495925"/>
            <a:ext cx="12557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B050"/>
                </a:solidFill>
              </a:rPr>
              <a:t>Creation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DDCEB8-FFD9-4509-AEC8-C1B9E443B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5475" y="5500688"/>
            <a:ext cx="1254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FFC000"/>
                </a:solidFill>
              </a:rPr>
              <a:t>Salvation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C4B29A-A58B-4CA6-8D9C-5255F8B6B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6263" y="5500688"/>
            <a:ext cx="13192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FF0000"/>
                </a:solidFill>
              </a:rPr>
              <a:t>Incarnation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8C161A-AEA1-44FD-BCE0-EFF9EAFF5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1300" y="4659313"/>
            <a:ext cx="12557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FFC000"/>
                </a:solidFill>
              </a:rPr>
              <a:t>Salvation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F9625C-27F0-4E1A-B086-4426BEB5F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9913" y="4659313"/>
            <a:ext cx="12557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19B3B7"/>
                </a:solidFill>
              </a:rPr>
              <a:t>Gospel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54D412-940E-4E17-8834-8D436E2C9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4200" y="4659313"/>
            <a:ext cx="1312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FF0000"/>
                </a:solidFill>
              </a:rPr>
              <a:t>Incarnation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3FB481-7E2C-4BAE-9A81-2BB9D2784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2813" y="4664075"/>
            <a:ext cx="12557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B050"/>
                </a:solidFill>
              </a:rPr>
              <a:t>Creation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1B9DB5-7FEC-49DD-B66A-8F0E48D9E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8600" y="4659313"/>
            <a:ext cx="12557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5C315E"/>
                </a:solidFill>
              </a:rPr>
              <a:t>God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DA429C-FA14-4567-BBEC-848BD3A9C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1300" y="3490913"/>
            <a:ext cx="12557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FFC000"/>
                </a:solidFill>
              </a:rPr>
              <a:t>Salvation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89BCC5-617B-4A86-80DC-B6E56DAB1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7225" y="3486150"/>
            <a:ext cx="12557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19B3B7"/>
                </a:solidFill>
              </a:rPr>
              <a:t>Gospel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F1623A-EDAB-42A8-B3E4-564855AE0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4200" y="3490913"/>
            <a:ext cx="1312863" cy="368300"/>
          </a:xfrm>
          <a:prstGeom prst="rect">
            <a:avLst/>
          </a:prstGeom>
          <a:solidFill>
            <a:schemeClr val="bg1">
              <a:alpha val="2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FF0000"/>
                </a:solidFill>
              </a:rPr>
              <a:t>Incarnation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A096F0-135C-4A78-ACA3-383B57E69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4225" y="3429000"/>
            <a:ext cx="12557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C55A11"/>
                </a:solidFill>
              </a:rPr>
              <a:t>People of God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572FDC-F72D-4CF0-B9F2-D91F87C6E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8" y="3490913"/>
            <a:ext cx="18684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B050"/>
                </a:solidFill>
              </a:rPr>
              <a:t>Creation/</a:t>
            </a:r>
            <a:r>
              <a:rPr lang="en-GB" altLang="en-US" sz="1800" b="1">
                <a:solidFill>
                  <a:srgbClr val="000000"/>
                </a:solidFill>
              </a:rPr>
              <a:t>Fall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55E287-47B8-460C-A914-54BFA1A8C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1575" y="3429000"/>
            <a:ext cx="12557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7F6000"/>
                </a:solidFill>
              </a:rPr>
              <a:t>Kingdom of God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F7BF13-5957-4D30-97B0-ADBCEAE58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374900"/>
            <a:ext cx="12557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5C315E"/>
                </a:solidFill>
              </a:rPr>
              <a:t>God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21DD3F5-B639-4DD0-8998-D12A44639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2275" y="2400300"/>
            <a:ext cx="1254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FFC000"/>
                </a:solidFill>
              </a:rPr>
              <a:t>Salvation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CA9DE9F-E80F-49EE-B373-925D5864F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613" y="2395538"/>
            <a:ext cx="12557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19B3B7"/>
                </a:solidFill>
              </a:rPr>
              <a:t>Gospel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419BC5-CF47-4B31-AE2E-B2F31F81C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8525" y="2400300"/>
            <a:ext cx="1312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FF0000"/>
                </a:solidFill>
              </a:rPr>
              <a:t>Incarnation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84457A-DB37-434D-A934-05905A5A6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275" y="2311400"/>
            <a:ext cx="12557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C55A11"/>
                </a:solidFill>
              </a:rPr>
              <a:t>People of God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0DB3D1-7D2D-4163-B919-325D91599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0600" y="2297113"/>
            <a:ext cx="1225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B050"/>
                </a:solidFill>
              </a:rPr>
              <a:t>Creation/</a:t>
            </a:r>
          </a:p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00"/>
                </a:solidFill>
              </a:rPr>
              <a:t>Fall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5A6132-8D27-4425-BACB-586378C43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3975" y="2230438"/>
            <a:ext cx="12557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7F6000"/>
                </a:solidFill>
              </a:rPr>
              <a:t>Kingdom of God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B8B61AE-3657-4FD1-BE1C-BC3B5740A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63" y="1292225"/>
            <a:ext cx="12557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5C315E"/>
                </a:solidFill>
              </a:rPr>
              <a:t>God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6B1592D-D774-4978-9DAF-99131A129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2975" y="1325563"/>
            <a:ext cx="12557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FFC000"/>
                </a:solidFill>
              </a:rPr>
              <a:t>Salvation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AF5C43B-66B8-4BBC-8C8E-AE57E0A4B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5575" y="1320800"/>
            <a:ext cx="12557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19B3B7"/>
                </a:solidFill>
              </a:rPr>
              <a:t>Gospel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BEDB273-7990-4154-A5EB-323B18210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4788" y="1323975"/>
            <a:ext cx="13128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FF0000"/>
                </a:solidFill>
              </a:rPr>
              <a:t>Incarnation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639515-DD4B-4182-9816-327D2548A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3725" y="1168400"/>
            <a:ext cx="12557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C55A11"/>
                </a:solidFill>
              </a:rPr>
              <a:t>People of God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978892-4A68-422D-89FE-01F242F56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3213" y="1306513"/>
            <a:ext cx="1938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B050"/>
                </a:solidFill>
              </a:rPr>
              <a:t>Creation   </a:t>
            </a:r>
            <a:r>
              <a:rPr lang="en-GB" altLang="en-US" sz="1800" b="1">
                <a:solidFill>
                  <a:srgbClr val="000000"/>
                </a:solidFill>
              </a:rPr>
              <a:t>Fall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C7DEAD6-BFD2-4CCF-B25E-E4AF8EAAD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0850" y="1154113"/>
            <a:ext cx="12557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7F6000"/>
                </a:solidFill>
              </a:rPr>
              <a:t>Kingdom of God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EF068F7-1DAA-4E78-BCCA-9714019C6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3063" y="1173163"/>
            <a:ext cx="1254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00"/>
                </a:solidFill>
              </a:rPr>
              <a:t>Prophecy</a:t>
            </a:r>
          </a:p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>
                <a:solidFill>
                  <a:srgbClr val="000000"/>
                </a:solidFill>
              </a:rPr>
              <a:t>Wisdom</a:t>
            </a:r>
          </a:p>
        </p:txBody>
      </p:sp>
      <p:sp>
        <p:nvSpPr>
          <p:cNvPr id="50208" name="Footer Placeholder 34">
            <a:extLst>
              <a:ext uri="{FF2B5EF4-FFF2-40B4-BE49-F238E27FC236}">
                <a16:creationId xmlns:a16="http://schemas.microsoft.com/office/drawing/2014/main" id="{762814ED-7BDF-4FFA-89E8-DE70E9081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021388" y="6372225"/>
            <a:ext cx="3086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200">
                <a:solidFill>
                  <a:srgbClr val="898989"/>
                </a:solidFill>
              </a:rPr>
              <a:t>© RE Today 2016</a:t>
            </a:r>
          </a:p>
        </p:txBody>
      </p:sp>
      <p:pic>
        <p:nvPicPr>
          <p:cNvPr id="50209" name="Picture 35">
            <a:extLst>
              <a:ext uri="{FF2B5EF4-FFF2-40B4-BE49-F238E27FC236}">
                <a16:creationId xmlns:a16="http://schemas.microsoft.com/office/drawing/2014/main" id="{0AED6F0B-BFE8-4164-B9D9-91C3F0E17B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0"/>
            <a:ext cx="2181225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4" grpId="0"/>
      <p:bldP spid="15" grpId="0"/>
      <p:bldP spid="16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">
            <a:extLst>
              <a:ext uri="{FF2B5EF4-FFF2-40B4-BE49-F238E27FC236}">
                <a16:creationId xmlns:a16="http://schemas.microsoft.com/office/drawing/2014/main" id="{DD99E5FA-CC55-4794-A75D-786814D14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257175"/>
            <a:ext cx="7743825" cy="63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Footer Placeholder 2">
            <a:extLst>
              <a:ext uri="{FF2B5EF4-FFF2-40B4-BE49-F238E27FC236}">
                <a16:creationId xmlns:a16="http://schemas.microsoft.com/office/drawing/2014/main" id="{E9FCE785-B8D2-48BD-B899-6FE1DEB6A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200">
                <a:solidFill>
                  <a:srgbClr val="898989"/>
                </a:solidFill>
              </a:rPr>
              <a:t>© RE Today 2016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013618-508B-4FD8-ACB2-3E49BBD8F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8" y="5129213"/>
            <a:ext cx="1420812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33984B-22D9-4A84-9598-48ECB5C9DE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075" y="5529263"/>
            <a:ext cx="1420813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4A5028-FCCE-4DB7-9DD5-63DA5D0C01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257175"/>
            <a:ext cx="1420812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3">
            <a:extLst>
              <a:ext uri="{FF2B5EF4-FFF2-40B4-BE49-F238E27FC236}">
                <a16:creationId xmlns:a16="http://schemas.microsoft.com/office/drawing/2014/main" id="{CA5BC478-E924-4681-9EC9-58C1FC0501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888" y="-61913"/>
            <a:ext cx="541337" cy="814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1">
            <a:extLst>
              <a:ext uri="{FF2B5EF4-FFF2-40B4-BE49-F238E27FC236}">
                <a16:creationId xmlns:a16="http://schemas.microsoft.com/office/drawing/2014/main" id="{450642C7-F6F7-4A4B-BCF9-F8E07D1C9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3861">
            <a:off x="2511425" y="1501775"/>
            <a:ext cx="5141913" cy="365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Picture 2">
            <a:extLst>
              <a:ext uri="{FF2B5EF4-FFF2-40B4-BE49-F238E27FC236}">
                <a16:creationId xmlns:a16="http://schemas.microsoft.com/office/drawing/2014/main" id="{F4E19068-1ECE-4573-8A73-7536FEC6BB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063" y="1719263"/>
            <a:ext cx="5149850" cy="365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3">
            <a:extLst>
              <a:ext uri="{FF2B5EF4-FFF2-40B4-BE49-F238E27FC236}">
                <a16:creationId xmlns:a16="http://schemas.microsoft.com/office/drawing/2014/main" id="{99A2BBCF-AFD7-40DD-9A52-B8EACC6192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49703">
            <a:off x="2157413" y="2203450"/>
            <a:ext cx="5151437" cy="365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AC0310E-19F3-4590-898B-0ACE3CC760ED}"/>
              </a:ext>
            </a:extLst>
          </p:cNvPr>
          <p:cNvCxnSpPr/>
          <p:nvPr/>
        </p:nvCxnSpPr>
        <p:spPr>
          <a:xfrm flipH="1" flipV="1">
            <a:off x="3525838" y="3055938"/>
            <a:ext cx="152400" cy="3092450"/>
          </a:xfrm>
          <a:prstGeom prst="straightConnector1">
            <a:avLst/>
          </a:prstGeom>
          <a:ln w="952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5DD2F3A-3DC7-4247-A627-3A14F597B294}"/>
              </a:ext>
            </a:extLst>
          </p:cNvPr>
          <p:cNvCxnSpPr/>
          <p:nvPr/>
        </p:nvCxnSpPr>
        <p:spPr>
          <a:xfrm>
            <a:off x="1649413" y="1624013"/>
            <a:ext cx="769937" cy="330200"/>
          </a:xfrm>
          <a:prstGeom prst="straightConnector1">
            <a:avLst/>
          </a:prstGeom>
          <a:ln w="952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55A6173-3C62-470D-AD86-E06E3A752019}"/>
              </a:ext>
            </a:extLst>
          </p:cNvPr>
          <p:cNvCxnSpPr/>
          <p:nvPr/>
        </p:nvCxnSpPr>
        <p:spPr>
          <a:xfrm flipH="1" flipV="1">
            <a:off x="5832475" y="5260975"/>
            <a:ext cx="387350" cy="692150"/>
          </a:xfrm>
          <a:prstGeom prst="straightConnector1">
            <a:avLst/>
          </a:prstGeom>
          <a:ln w="952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FF66D87-67E7-4AB4-B03E-4F85DA4C523E}"/>
              </a:ext>
            </a:extLst>
          </p:cNvPr>
          <p:cNvCxnSpPr/>
          <p:nvPr/>
        </p:nvCxnSpPr>
        <p:spPr>
          <a:xfrm flipV="1">
            <a:off x="1343025" y="3595688"/>
            <a:ext cx="957263" cy="657225"/>
          </a:xfrm>
          <a:prstGeom prst="straightConnector1">
            <a:avLst/>
          </a:prstGeom>
          <a:ln w="952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5492CEF-1441-40A7-BD37-FC56DA5D3B8D}"/>
              </a:ext>
            </a:extLst>
          </p:cNvPr>
          <p:cNvCxnSpPr>
            <a:stCxn id="15" idx="3"/>
          </p:cNvCxnSpPr>
          <p:nvPr/>
        </p:nvCxnSpPr>
        <p:spPr>
          <a:xfrm flipV="1">
            <a:off x="1984375" y="5067300"/>
            <a:ext cx="434975" cy="117475"/>
          </a:xfrm>
          <a:prstGeom prst="straightConnector1">
            <a:avLst/>
          </a:prstGeom>
          <a:ln w="952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E70729E-1C04-42F3-9EF4-395D6B5087A7}"/>
              </a:ext>
            </a:extLst>
          </p:cNvPr>
          <p:cNvCxnSpPr/>
          <p:nvPr/>
        </p:nvCxnSpPr>
        <p:spPr>
          <a:xfrm flipV="1">
            <a:off x="1604963" y="2627313"/>
            <a:ext cx="504825" cy="93662"/>
          </a:xfrm>
          <a:prstGeom prst="straightConnector1">
            <a:avLst/>
          </a:prstGeom>
          <a:ln w="952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55B8519-50DB-4B5A-963A-D903C0CC2A70}"/>
              </a:ext>
            </a:extLst>
          </p:cNvPr>
          <p:cNvSpPr txBox="1"/>
          <p:nvPr/>
        </p:nvSpPr>
        <p:spPr>
          <a:xfrm>
            <a:off x="112713" y="2544763"/>
            <a:ext cx="1617662" cy="377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46" b="1" dirty="0">
                <a:solidFill>
                  <a:prstClr val="black"/>
                </a:solidFill>
                <a:latin typeface="+mn-lt"/>
              </a:rPr>
              <a:t>Core learning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231349-5565-4708-9C0E-3B8ED5E13932}"/>
              </a:ext>
            </a:extLst>
          </p:cNvPr>
          <p:cNvSpPr txBox="1"/>
          <p:nvPr/>
        </p:nvSpPr>
        <p:spPr>
          <a:xfrm>
            <a:off x="612775" y="1219200"/>
            <a:ext cx="1617663" cy="661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46" b="1" dirty="0">
                <a:solidFill>
                  <a:prstClr val="black"/>
                </a:solidFill>
                <a:latin typeface="+mn-lt"/>
              </a:rPr>
              <a:t>Digging deeper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BA0225-7602-407D-B593-BA7416AC87B0}"/>
              </a:ext>
            </a:extLst>
          </p:cNvPr>
          <p:cNvSpPr txBox="1"/>
          <p:nvPr/>
        </p:nvSpPr>
        <p:spPr>
          <a:xfrm>
            <a:off x="5283200" y="5922963"/>
            <a:ext cx="3127375" cy="660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46" b="1" dirty="0">
                <a:solidFill>
                  <a:prstClr val="black"/>
                </a:solidFill>
                <a:latin typeface="+mn-lt"/>
              </a:rPr>
              <a:t>Teaching and learning suggestions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8CFD95-04D5-43DC-95F5-A741BF46BDEC}"/>
              </a:ext>
            </a:extLst>
          </p:cNvPr>
          <p:cNvSpPr txBox="1"/>
          <p:nvPr/>
        </p:nvSpPr>
        <p:spPr>
          <a:xfrm>
            <a:off x="2419350" y="6169025"/>
            <a:ext cx="3203575" cy="376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46" b="1" dirty="0">
                <a:solidFill>
                  <a:prstClr val="black"/>
                </a:solidFill>
                <a:latin typeface="+mn-lt"/>
              </a:rPr>
              <a:t>You might like to start with…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80698F-42F6-40F8-9A42-6B5F2A5C8C7F}"/>
              </a:ext>
            </a:extLst>
          </p:cNvPr>
          <p:cNvSpPr txBox="1"/>
          <p:nvPr/>
        </p:nvSpPr>
        <p:spPr>
          <a:xfrm>
            <a:off x="317500" y="4995863"/>
            <a:ext cx="1666875" cy="376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46" b="1" dirty="0">
                <a:solidFill>
                  <a:prstClr val="black"/>
                </a:solidFill>
                <a:latin typeface="+mn-lt"/>
              </a:rPr>
              <a:t>Building blocks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5229EF-51F7-4094-8545-C77C2FD9F3D8}"/>
              </a:ext>
            </a:extLst>
          </p:cNvPr>
          <p:cNvSpPr txBox="1"/>
          <p:nvPr/>
        </p:nvSpPr>
        <p:spPr>
          <a:xfrm>
            <a:off x="254000" y="4124325"/>
            <a:ext cx="1616075" cy="376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46" b="1" dirty="0">
                <a:solidFill>
                  <a:prstClr val="black"/>
                </a:solidFill>
                <a:latin typeface="+mn-lt"/>
              </a:rPr>
              <a:t>Outcomes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0F63D8-A96C-41C3-99B1-FAB32B0CBD01}"/>
              </a:ext>
            </a:extLst>
          </p:cNvPr>
          <p:cNvSpPr txBox="1"/>
          <p:nvPr/>
        </p:nvSpPr>
        <p:spPr>
          <a:xfrm>
            <a:off x="3727450" y="323850"/>
            <a:ext cx="1617663" cy="660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46" b="1" dirty="0">
                <a:solidFill>
                  <a:prstClr val="black"/>
                </a:solidFill>
                <a:latin typeface="+mn-lt"/>
              </a:rPr>
              <a:t>Essential information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2DD881-C69E-4A8A-B013-BB7CD773515A}"/>
              </a:ext>
            </a:extLst>
          </p:cNvPr>
          <p:cNvSpPr txBox="1"/>
          <p:nvPr/>
        </p:nvSpPr>
        <p:spPr>
          <a:xfrm>
            <a:off x="5053013" y="458788"/>
            <a:ext cx="3462337" cy="9445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16531" indent="-316531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46" b="1" dirty="0">
                <a:solidFill>
                  <a:prstClr val="black"/>
                </a:solidFill>
                <a:latin typeface="+mn-lt"/>
              </a:rPr>
              <a:t>Background for teachers</a:t>
            </a:r>
          </a:p>
          <a:p>
            <a:pPr marL="316531" indent="-316531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46" b="1" dirty="0">
                <a:solidFill>
                  <a:prstClr val="black"/>
                </a:solidFill>
                <a:latin typeface="+mn-lt"/>
              </a:rPr>
              <a:t>Links</a:t>
            </a:r>
          </a:p>
          <a:p>
            <a:pPr marL="316531" indent="-316531" defTabSz="9144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846" b="1" dirty="0">
                <a:solidFill>
                  <a:prstClr val="black"/>
                </a:solidFill>
                <a:latin typeface="+mn-lt"/>
              </a:rPr>
              <a:t>Resources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F5C2EA-0A2A-48C7-9A67-D395D2E29888}"/>
              </a:ext>
            </a:extLst>
          </p:cNvPr>
          <p:cNvSpPr/>
          <p:nvPr/>
        </p:nvSpPr>
        <p:spPr>
          <a:xfrm>
            <a:off x="112713" y="458788"/>
            <a:ext cx="3322637" cy="2365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11B8FEE-A1C3-4BCF-88AB-33A70AE224CA}"/>
              </a:ext>
            </a:extLst>
          </p:cNvPr>
          <p:cNvCxnSpPr/>
          <p:nvPr/>
        </p:nvCxnSpPr>
        <p:spPr>
          <a:xfrm flipH="1">
            <a:off x="3435350" y="831850"/>
            <a:ext cx="292100" cy="546100"/>
          </a:xfrm>
          <a:prstGeom prst="straightConnector1">
            <a:avLst/>
          </a:prstGeom>
          <a:ln w="952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646A8F0-B6F3-4FF9-8843-D118E6728DEA}"/>
              </a:ext>
            </a:extLst>
          </p:cNvPr>
          <p:cNvSpPr txBox="1"/>
          <p:nvPr/>
        </p:nvSpPr>
        <p:spPr>
          <a:xfrm>
            <a:off x="7680325" y="4252913"/>
            <a:ext cx="1392238" cy="660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46" b="1" dirty="0">
                <a:solidFill>
                  <a:prstClr val="black"/>
                </a:solidFill>
                <a:latin typeface="+mn-lt"/>
              </a:rPr>
              <a:t>Resource sheets</a:t>
            </a:r>
          </a:p>
        </p:txBody>
      </p:sp>
      <p:sp>
        <p:nvSpPr>
          <p:cNvPr id="54294" name="Footer Placeholder 5">
            <a:extLst>
              <a:ext uri="{FF2B5EF4-FFF2-40B4-BE49-F238E27FC236}">
                <a16:creationId xmlns:a16="http://schemas.microsoft.com/office/drawing/2014/main" id="{33D8F263-A471-4AE8-BE15-1DB659EEBF1C}"/>
              </a:ext>
            </a:extLst>
          </p:cNvPr>
          <p:cNvSpPr txBox="1">
            <a:spLocks/>
          </p:cNvSpPr>
          <p:nvPr/>
        </p:nvSpPr>
        <p:spPr bwMode="auto">
          <a:xfrm>
            <a:off x="187325" y="6421438"/>
            <a:ext cx="30861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en-US" sz="1600">
                <a:solidFill>
                  <a:srgbClr val="898989"/>
                </a:solidFill>
              </a:rPr>
              <a:t>© RE Today 2016</a:t>
            </a:r>
          </a:p>
        </p:txBody>
      </p:sp>
      <p:pic>
        <p:nvPicPr>
          <p:cNvPr id="54295" name="Picture 22">
            <a:extLst>
              <a:ext uri="{FF2B5EF4-FFF2-40B4-BE49-F238E27FC236}">
                <a16:creationId xmlns:a16="http://schemas.microsoft.com/office/drawing/2014/main" id="{E58DEFBB-EF34-4A0B-B7FA-39CFC1C52D4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63" y="277813"/>
            <a:ext cx="37036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E8DFE-5AF0-4928-82CA-61BC84E7F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4AA94-07E2-48CD-A533-2A6AD995C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Is your school using Understanding Christianity?</a:t>
            </a:r>
          </a:p>
          <a:p>
            <a:r>
              <a:rPr lang="en-GB" dirty="0"/>
              <a:t> Do the teachers feel confident using it?</a:t>
            </a:r>
          </a:p>
          <a:p>
            <a:r>
              <a:rPr lang="en-GB" dirty="0"/>
              <a:t>How is it impacting on the children?</a:t>
            </a:r>
          </a:p>
          <a:p>
            <a:r>
              <a:rPr lang="en-GB" dirty="0"/>
              <a:t>If you’re not yet using UC, what resource do you use to teach Christian belief and practice?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8254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B939B-A517-424C-AB78-79A44ECE8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EB24F-48CE-4334-A79D-374DD1F18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825696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NATRE   </a:t>
            </a:r>
            <a:r>
              <a:rPr lang="en-GB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www.natre.org.uk/about-natre/free-resources-for-you-and-your-pupils/</a:t>
            </a:r>
            <a:r>
              <a:rPr lang="en-GB" dirty="0"/>
              <a:t>  (home learning)</a:t>
            </a:r>
          </a:p>
          <a:p>
            <a:r>
              <a:rPr lang="en-GB" dirty="0"/>
              <a:t>BBC Bitesize Religious Education (KS1)</a:t>
            </a:r>
          </a:p>
          <a:p>
            <a:r>
              <a:rPr lang="en-GB" dirty="0"/>
              <a:t>BBC ‘My Life, My Religion’  You Tube (KS2)</a:t>
            </a:r>
          </a:p>
          <a:p>
            <a:r>
              <a:rPr lang="en-GB" dirty="0" err="1"/>
              <a:t>REQuest</a:t>
            </a:r>
            <a:r>
              <a:rPr lang="en-GB" dirty="0"/>
              <a:t> </a:t>
            </a:r>
            <a:r>
              <a:rPr lang="en-GB" dirty="0">
                <a:hlinkClick r:id="rId4"/>
              </a:rPr>
              <a:t>www.request.org.uk</a:t>
            </a:r>
            <a:r>
              <a:rPr lang="en-GB" dirty="0"/>
              <a:t>  (Christianity) </a:t>
            </a:r>
          </a:p>
          <a:p>
            <a:r>
              <a:rPr lang="en-GB" dirty="0"/>
              <a:t>Let’s Celebrate – </a:t>
            </a:r>
            <a:r>
              <a:rPr lang="en-GB" b="0" i="0" u="none" strike="noStrike" dirty="0">
                <a:solidFill>
                  <a:srgbClr val="383838"/>
                </a:solidFill>
                <a:effectLst/>
              </a:rPr>
              <a:t>Short films and games on a range of religions from CBeebies. Suitable for early years</a:t>
            </a:r>
            <a:r>
              <a:rPr lang="en-GB" dirty="0"/>
              <a:t> </a:t>
            </a:r>
            <a:r>
              <a:rPr lang="en-GB" dirty="0">
                <a:hlinkClick r:id="rId5"/>
              </a:rPr>
              <a:t>https://www.bbc.co.uk/cbeebies/shows/lets-celebrate</a:t>
            </a:r>
            <a:r>
              <a:rPr lang="en-GB" dirty="0"/>
              <a:t> </a:t>
            </a:r>
          </a:p>
          <a:p>
            <a:r>
              <a:rPr lang="en-GB" dirty="0"/>
              <a:t>Face book: Primary RE, RE Subject Leaders (Primary) Save RE </a:t>
            </a:r>
          </a:p>
          <a:p>
            <a:r>
              <a:rPr lang="en-GB" dirty="0"/>
              <a:t>Knowledge organisers - see Learn, Teach, Lead RE </a:t>
            </a:r>
            <a:r>
              <a:rPr lang="en-GB" b="0" i="0" u="none" strike="noStrike" dirty="0">
                <a:solidFill>
                  <a:srgbClr val="006621"/>
                </a:solidFill>
                <a:effectLst/>
                <a:hlinkClick r:id="rId6"/>
              </a:rPr>
              <a:t>https://www.ltlre.org/resources/knowledge-organisers</a:t>
            </a:r>
            <a:endParaRPr lang="en-GB" b="0" i="0" u="none" strike="noStrike" dirty="0">
              <a:solidFill>
                <a:srgbClr val="00662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05893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4D391-CB1D-44DE-9580-64A9A19BE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impact of RE – assessment and evidence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64FC4-AB59-42EA-B389-55C126EED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Agreed syllabus assessment guidance</a:t>
            </a:r>
          </a:p>
          <a:p>
            <a:r>
              <a:rPr lang="en-GB" dirty="0"/>
              <a:t>Understanding Christianity – the ‘Salisbury’ grids</a:t>
            </a:r>
          </a:p>
          <a:p>
            <a:r>
              <a:rPr lang="en-GB" dirty="0"/>
              <a:t>RE Today publication</a:t>
            </a:r>
          </a:p>
          <a:p>
            <a:r>
              <a:rPr lang="en-GB" dirty="0"/>
              <a:t>RE Quality Mark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0CAF9E-DD3C-401A-8955-2BE22CD7B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7715" y="2801257"/>
            <a:ext cx="2844800" cy="377959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F486968-CEAB-4B67-A742-2E7C4B753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2800" y="3916118"/>
            <a:ext cx="1901371" cy="266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616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E8DFE-5AF0-4928-82CA-61BC84E7F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4AA94-07E2-48CD-A533-2A6AD995C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often do you ask teachers to assess their children’s progress?</a:t>
            </a:r>
          </a:p>
          <a:p>
            <a:r>
              <a:rPr lang="en-GB" dirty="0"/>
              <a:t>How do you ask them to record the results of the assessments? </a:t>
            </a:r>
          </a:p>
          <a:p>
            <a:r>
              <a:rPr lang="en-GB" dirty="0"/>
              <a:t>How else might teachers demonstrate evidence of their children’s learning/progress?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3322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540B2-958B-4BF6-ABEF-3B79ABDA1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Who will be checking?</a:t>
            </a:r>
            <a:b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GB" sz="3600" dirty="0">
                <a:solidFill>
                  <a:srgbClr val="78A22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Ofsted and SIAMS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ABAE1-4017-492A-BEA1-B15DFD7D4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875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Ofsted:</a:t>
            </a:r>
          </a:p>
          <a:p>
            <a:r>
              <a:rPr lang="en-GB" dirty="0"/>
              <a:t>Comments on the quality of provision of RE in a VC/community school, and compliance with the law</a:t>
            </a:r>
          </a:p>
          <a:p>
            <a:r>
              <a:rPr lang="en-GB" dirty="0"/>
              <a:t>Broad and balanced curriculum – RE ‘Deep dives’</a:t>
            </a:r>
          </a:p>
          <a:p>
            <a:r>
              <a:rPr lang="en-GB" dirty="0"/>
              <a:t>Subject leadership a new focus</a:t>
            </a:r>
          </a:p>
          <a:p>
            <a:pPr marL="0" indent="0">
              <a:buNone/>
            </a:pPr>
            <a:r>
              <a:rPr lang="en-GB" dirty="0"/>
              <a:t>SIAMS Strand 7:</a:t>
            </a:r>
          </a:p>
          <a:p>
            <a:r>
              <a:rPr lang="en-GB" sz="2400" dirty="0"/>
              <a:t>‘How effective is the school in ensuring pupils flourish through the provision of high quality religious education, reflecting the     </a:t>
            </a:r>
            <a:r>
              <a:rPr lang="en-GB" sz="2400" dirty="0" err="1"/>
              <a:t>Cof</a:t>
            </a:r>
            <a:r>
              <a:rPr lang="en-GB" sz="2400" dirty="0"/>
              <a:t> E Statement of Entitlement?’</a:t>
            </a:r>
          </a:p>
          <a:p>
            <a:r>
              <a:rPr lang="en-GB" sz="2400" dirty="0"/>
              <a:t>‘How effective is the school in ensuring that religious education expresses the school’s Christian vision?’</a:t>
            </a:r>
          </a:p>
          <a:p>
            <a:r>
              <a:rPr lang="en-GB" sz="2400" dirty="0"/>
              <a:t>‘How effective is RE teaching and learning in the school?’  (VA)</a:t>
            </a:r>
          </a:p>
        </p:txBody>
      </p:sp>
    </p:spTree>
    <p:extLst>
      <p:ext uri="{BB962C8B-B14F-4D97-AF65-F5344CB8AC3E}">
        <p14:creationId xmlns:p14="http://schemas.microsoft.com/office/powerpoint/2010/main" val="577014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CE8DFE-5AF0-4928-82CA-61BC84E7F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r>
              <a:rPr lang="en-GB" sz="350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4AA94-07E2-48CD-A533-2A6AD995C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718" y="2490436"/>
            <a:ext cx="7281746" cy="3567173"/>
          </a:xfrm>
        </p:spPr>
        <p:txBody>
          <a:bodyPr anchor="ctr">
            <a:normAutofit/>
          </a:bodyPr>
          <a:lstStyle/>
          <a:p>
            <a:endParaRPr lang="en-GB" sz="2100" dirty="0"/>
          </a:p>
          <a:p>
            <a:endParaRPr lang="en-GB" sz="2100" dirty="0"/>
          </a:p>
          <a:p>
            <a:pPr marL="0" indent="0">
              <a:buNone/>
            </a:pPr>
            <a:r>
              <a:rPr lang="en-GB" sz="3200" dirty="0"/>
              <a:t>Final opportunity for questions and comments on the chat box</a:t>
            </a:r>
          </a:p>
        </p:txBody>
      </p:sp>
    </p:spTree>
    <p:extLst>
      <p:ext uri="{BB962C8B-B14F-4D97-AF65-F5344CB8AC3E}">
        <p14:creationId xmlns:p14="http://schemas.microsoft.com/office/powerpoint/2010/main" val="2834676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Final reflections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2388561"/>
            <a:ext cx="7739788" cy="4098071"/>
          </a:xfrm>
        </p:spPr>
        <p:txBody>
          <a:bodyPr>
            <a:normAutofit/>
          </a:bodyPr>
          <a:lstStyle/>
          <a:p>
            <a:pPr algn="l"/>
            <a:endParaRPr lang="en-US" sz="3200" dirty="0">
              <a:solidFill>
                <a:schemeClr val="bg1"/>
              </a:solidFill>
            </a:endParaRPr>
          </a:p>
          <a:p>
            <a:pPr algn="l"/>
            <a:r>
              <a:rPr lang="en-US" sz="3200" dirty="0">
                <a:solidFill>
                  <a:schemeClr val="bg1"/>
                </a:solidFill>
              </a:rPr>
              <a:t>• ‘Learn, Teach, Lead’ local RE hubs</a:t>
            </a:r>
          </a:p>
          <a:p>
            <a:pPr algn="l"/>
            <a:r>
              <a:rPr lang="en-US" sz="3200" dirty="0">
                <a:solidFill>
                  <a:schemeClr val="bg1"/>
                </a:solidFill>
              </a:rPr>
              <a:t>• Bath &amp; Wells website – RE page</a:t>
            </a:r>
          </a:p>
          <a:p>
            <a:pPr algn="l"/>
            <a:r>
              <a:rPr lang="en-US" sz="3200" dirty="0">
                <a:solidFill>
                  <a:schemeClr val="bg1"/>
                </a:solidFill>
              </a:rPr>
              <a:t>• Please get in touch:</a:t>
            </a:r>
          </a:p>
          <a:p>
            <a:pPr algn="l"/>
            <a:r>
              <a:rPr lang="en-US" sz="3200" dirty="0">
                <a:solidFill>
                  <a:schemeClr val="bg1"/>
                </a:solidFill>
              </a:rPr>
              <a:t>pauline.dodds@bathwells.anglican.org</a:t>
            </a:r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6777411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emplate 1 BLUE (Green inner)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EEEA182CBFDB42B2D66D8786B902EE" ma:contentTypeVersion="5" ma:contentTypeDescription="Create a new document." ma:contentTypeScope="" ma:versionID="88f87fe7825f9f410da2f8ec172671a9">
  <xsd:schema xmlns:xsd="http://www.w3.org/2001/XMLSchema" xmlns:xs="http://www.w3.org/2001/XMLSchema" xmlns:p="http://schemas.microsoft.com/office/2006/metadata/properties" xmlns:ns2="5215a1fe-d1b5-4244-af2d-4166f023ba2b" targetNamespace="http://schemas.microsoft.com/office/2006/metadata/properties" ma:root="true" ma:fieldsID="d4592ae08a7f5fbe54a84d6ab7c86c59" ns2:_="">
    <xsd:import namespace="5215a1fe-d1b5-4244-af2d-4166f023ba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15a1fe-d1b5-4244-af2d-4166f023ba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2B44EC-631C-4144-AFEB-D6FB55EDCF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15a1fe-d1b5-4244-af2d-4166f023ba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365417-B9D7-4639-A72F-B61488B0653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41E2754-43CE-4718-BE69-177B12E81F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1237</Words>
  <Application>Microsoft Office PowerPoint</Application>
  <PresentationFormat>On-screen Show (4:3)</PresentationFormat>
  <Paragraphs>212</Paragraphs>
  <Slides>22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Cambria</vt:lpstr>
      <vt:lpstr>Courier New</vt:lpstr>
      <vt:lpstr>inherit</vt:lpstr>
      <vt:lpstr>Powerpoint template 1 BLUE (Green inner)</vt:lpstr>
      <vt:lpstr>Office Theme</vt:lpstr>
      <vt:lpstr>‘Help, I’ve been given RE!</vt:lpstr>
      <vt:lpstr>Reflection – Isaiah 43</vt:lpstr>
      <vt:lpstr> Content of the session</vt:lpstr>
      <vt:lpstr>    We teach RE because……  </vt:lpstr>
      <vt:lpstr>The role of the subject leader</vt:lpstr>
      <vt:lpstr>Knowing the law and church school expectations</vt:lpstr>
      <vt:lpstr>What we teach – the syllabus and long-term planning</vt:lpstr>
      <vt:lpstr>Discussion</vt:lpstr>
      <vt:lpstr>How we teach – what we expect</vt:lpstr>
      <vt:lpstr>Discussion</vt:lpstr>
      <vt:lpstr>Understanding Christianity</vt:lpstr>
      <vt:lpstr>PowerPoint Presentation</vt:lpstr>
      <vt:lpstr>PowerPoint Presentation</vt:lpstr>
      <vt:lpstr>PowerPoint Presentation</vt:lpstr>
      <vt:lpstr>PowerPoint Presentation</vt:lpstr>
      <vt:lpstr>Discussion</vt:lpstr>
      <vt:lpstr>Resources</vt:lpstr>
      <vt:lpstr>The impact of RE – assessment and evidence </vt:lpstr>
      <vt:lpstr>Discussion</vt:lpstr>
      <vt:lpstr>Who will be checking?  Ofsted and SIAMS</vt:lpstr>
      <vt:lpstr>Discussion</vt:lpstr>
      <vt:lpstr>Final reflections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‘Help, I’ve been given RE!</dc:title>
  <dc:creator>Pauline Dodds</dc:creator>
  <cp:lastModifiedBy>Pauline Dodds</cp:lastModifiedBy>
  <cp:revision>21</cp:revision>
  <dcterms:created xsi:type="dcterms:W3CDTF">2020-09-15T16:01:18Z</dcterms:created>
  <dcterms:modified xsi:type="dcterms:W3CDTF">2020-10-12T11:37:49Z</dcterms:modified>
</cp:coreProperties>
</file>