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0" i="0">
                <a:solidFill>
                  <a:srgbClr val="74767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18302" y="386890"/>
            <a:ext cx="1759236" cy="17669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50" b="0" i="0">
                <a:solidFill>
                  <a:srgbClr val="74767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50" b="0" i="0">
                <a:solidFill>
                  <a:srgbClr val="74767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250" b="0" i="0">
                <a:solidFill>
                  <a:srgbClr val="74767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938" y="331068"/>
            <a:ext cx="1944591" cy="57148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7847" y="635213"/>
            <a:ext cx="17282775" cy="20150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50" b="0" i="0">
                <a:solidFill>
                  <a:srgbClr val="747676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23917" y="3300489"/>
            <a:ext cx="12319635" cy="6300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5703429" y="10627641"/>
            <a:ext cx="3963034" cy="26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Relationship Id="rId3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5.jpg"/><Relationship Id="rId4" Type="http://schemas.openxmlformats.org/officeDocument/2006/relationships/image" Target="../media/image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Relationship Id="rId7" Type="http://schemas.openxmlformats.org/officeDocument/2006/relationships/image" Target="../media/image15.jpg"/><Relationship Id="rId8" Type="http://schemas.openxmlformats.org/officeDocument/2006/relationships/image" Target="../media/image16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21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image" Target="../media/image22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9066" y="3903301"/>
            <a:ext cx="11357116" cy="352823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665118" y="3844383"/>
            <a:ext cx="3733483" cy="3758045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14932" y="2134600"/>
            <a:ext cx="13346450" cy="696142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18302" y="386890"/>
            <a:ext cx="1759236" cy="1766993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938" y="331068"/>
            <a:ext cx="1944591" cy="57148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038" y="2630825"/>
            <a:ext cx="5534087" cy="824578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7847" y="1016754"/>
            <a:ext cx="14263369" cy="103060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49220" algn="l"/>
                <a:tab pos="6480175" algn="l"/>
                <a:tab pos="9735820" algn="l"/>
              </a:tabLst>
            </a:pPr>
            <a:r>
              <a:rPr dirty="0" sz="6600" spc="-10" b="1">
                <a:solidFill>
                  <a:srgbClr val="000000"/>
                </a:solidFill>
                <a:latin typeface="Arial"/>
                <a:cs typeface="Arial"/>
              </a:rPr>
              <a:t>Acorn</a:t>
            </a:r>
            <a:r>
              <a:rPr dirty="0" sz="6600" b="1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z="6600" spc="-10" b="1">
                <a:solidFill>
                  <a:srgbClr val="000000"/>
                </a:solidFill>
                <a:latin typeface="Arial"/>
                <a:cs typeface="Arial"/>
              </a:rPr>
              <a:t>Christian</a:t>
            </a:r>
            <a:r>
              <a:rPr dirty="0" sz="6600" b="1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z="6600" spc="-10" b="1">
                <a:solidFill>
                  <a:srgbClr val="000000"/>
                </a:solidFill>
                <a:latin typeface="Arial"/>
                <a:cs typeface="Arial"/>
              </a:rPr>
              <a:t>Healing</a:t>
            </a:r>
            <a:r>
              <a:rPr dirty="0" sz="6600" b="1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z="6600" spc="-45" b="1">
                <a:solidFill>
                  <a:srgbClr val="000000"/>
                </a:solidFill>
                <a:latin typeface="Arial"/>
                <a:cs typeface="Arial"/>
              </a:rPr>
              <a:t>Foundation</a:t>
            </a:r>
            <a:endParaRPr sz="66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636973" y="2452065"/>
            <a:ext cx="12216130" cy="8136255"/>
          </a:xfrm>
          <a:prstGeom prst="rect">
            <a:avLst/>
          </a:prstGeom>
        </p:spPr>
        <p:txBody>
          <a:bodyPr wrap="square" lIns="0" tIns="159385" rIns="0" bIns="0" rtlCol="0" vert="horz">
            <a:spAutoFit/>
          </a:bodyPr>
          <a:lstStyle/>
          <a:p>
            <a:pPr marL="326390" indent="-313690">
              <a:lnSpc>
                <a:spcPct val="100000"/>
              </a:lnSpc>
              <a:spcBef>
                <a:spcPts val="1255"/>
              </a:spcBef>
              <a:buChar char="•"/>
              <a:tabLst>
                <a:tab pos="326390" algn="l"/>
                <a:tab pos="1129665" algn="l"/>
                <a:tab pos="2385695" algn="l"/>
                <a:tab pos="4340225" algn="l"/>
              </a:tabLst>
            </a:pPr>
            <a:r>
              <a:rPr dirty="0" sz="4950" spc="-25">
                <a:latin typeface="Arial"/>
                <a:cs typeface="Arial"/>
              </a:rPr>
              <a:t>Rt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Rev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Morris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70">
                <a:latin typeface="Arial"/>
                <a:cs typeface="Arial"/>
              </a:rPr>
              <a:t>Maddocks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155"/>
              </a:spcBef>
              <a:buChar char="•"/>
              <a:tabLst>
                <a:tab pos="326390" algn="l"/>
                <a:tab pos="2467610" algn="l"/>
                <a:tab pos="3188970" algn="l"/>
                <a:tab pos="4933950" algn="l"/>
              </a:tabLst>
            </a:pPr>
            <a:r>
              <a:rPr dirty="0" sz="4950" spc="40">
                <a:latin typeface="Arial"/>
                <a:cs typeface="Arial"/>
              </a:rPr>
              <a:t>Bishop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55">
                <a:latin typeface="Arial"/>
                <a:cs typeface="Arial"/>
              </a:rPr>
              <a:t>of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Selby</a:t>
            </a:r>
            <a:r>
              <a:rPr dirty="0" sz="4950">
                <a:latin typeface="Arial"/>
                <a:cs typeface="Arial"/>
              </a:rPr>
              <a:t>	1972-</a:t>
            </a:r>
            <a:r>
              <a:rPr dirty="0" sz="4950" spc="-20">
                <a:latin typeface="Arial"/>
                <a:cs typeface="Arial"/>
              </a:rPr>
              <a:t>1983</a:t>
            </a:r>
            <a:endParaRPr sz="4950">
              <a:latin typeface="Arial"/>
              <a:cs typeface="Arial"/>
            </a:endParaRPr>
          </a:p>
          <a:p>
            <a:pPr marL="326390" marR="5080" indent="-314325">
              <a:lnSpc>
                <a:spcPts val="7100"/>
              </a:lnSpc>
              <a:spcBef>
                <a:spcPts val="425"/>
              </a:spcBef>
              <a:buChar char="•"/>
              <a:tabLst>
                <a:tab pos="326390" algn="l"/>
                <a:tab pos="1362710" algn="l"/>
                <a:tab pos="3049270" algn="l"/>
                <a:tab pos="3654425" algn="l"/>
                <a:tab pos="4504055" algn="l"/>
                <a:tab pos="5946140" algn="l"/>
                <a:tab pos="6679565" algn="l"/>
                <a:tab pos="7738745" algn="l"/>
                <a:tab pos="8366759" algn="l"/>
                <a:tab pos="8562975" algn="l"/>
                <a:tab pos="9088120" algn="l"/>
                <a:tab pos="9796780" algn="l"/>
                <a:tab pos="11958320" algn="l"/>
              </a:tabLst>
            </a:pPr>
            <a:r>
              <a:rPr dirty="0" sz="4950" spc="-10">
                <a:latin typeface="Arial"/>
                <a:cs typeface="Arial"/>
              </a:rPr>
              <a:t>Invitation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0">
                <a:latin typeface="Arial"/>
                <a:cs typeface="Arial"/>
              </a:rPr>
              <a:t>from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++Canterbury</a:t>
            </a:r>
            <a:r>
              <a:rPr dirty="0" sz="4950">
                <a:latin typeface="Arial"/>
                <a:cs typeface="Arial"/>
              </a:rPr>
              <a:t>		</a:t>
            </a:r>
            <a:r>
              <a:rPr dirty="0" sz="4950" spc="-25">
                <a:latin typeface="Arial"/>
                <a:cs typeface="Arial"/>
              </a:rPr>
              <a:t>and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85">
                <a:latin typeface="Arial"/>
                <a:cs typeface="Arial"/>
              </a:rPr>
              <a:t>++</a:t>
            </a:r>
            <a:r>
              <a:rPr dirty="0" sz="4950" spc="-484">
                <a:latin typeface="Arial"/>
                <a:cs typeface="Arial"/>
              </a:rPr>
              <a:t>Y</a:t>
            </a:r>
            <a:r>
              <a:rPr dirty="0" sz="4950" spc="85">
                <a:latin typeface="Arial"/>
                <a:cs typeface="Arial"/>
              </a:rPr>
              <a:t>ork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210">
                <a:latin typeface="Arial"/>
                <a:cs typeface="Arial"/>
              </a:rPr>
              <a:t>- </a:t>
            </a:r>
            <a:r>
              <a:rPr dirty="0" sz="4950" spc="-25">
                <a:latin typeface="Arial"/>
                <a:cs typeface="Arial"/>
              </a:rPr>
              <a:t>1st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Healing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Advisor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95">
                <a:latin typeface="Arial"/>
                <a:cs typeface="Arial"/>
              </a:rPr>
              <a:t>to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the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50">
                <a:latin typeface="Arial"/>
                <a:cs typeface="Arial"/>
              </a:rPr>
              <a:t>C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55">
                <a:latin typeface="Arial"/>
                <a:cs typeface="Arial"/>
              </a:rPr>
              <a:t>of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350">
                <a:latin typeface="Arial"/>
                <a:cs typeface="Arial"/>
              </a:rPr>
              <a:t>E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725"/>
              </a:spcBef>
              <a:buChar char="•"/>
              <a:tabLst>
                <a:tab pos="326390" algn="l"/>
                <a:tab pos="2315845" algn="l"/>
                <a:tab pos="4165600" algn="l"/>
                <a:tab pos="4829175" algn="l"/>
              </a:tabLst>
            </a:pPr>
            <a:r>
              <a:rPr dirty="0" sz="4950" spc="-10">
                <a:latin typeface="Arial"/>
                <a:cs typeface="Arial"/>
              </a:rPr>
              <a:t>Began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Acorn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in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0">
                <a:latin typeface="Arial"/>
                <a:cs typeface="Arial"/>
              </a:rPr>
              <a:t>1983</a:t>
            </a:r>
            <a:endParaRPr sz="4950">
              <a:latin typeface="Arial"/>
              <a:cs typeface="Arial"/>
            </a:endParaRPr>
          </a:p>
          <a:p>
            <a:pPr marL="326390" marR="1848485" indent="-314325">
              <a:lnSpc>
                <a:spcPts val="7100"/>
              </a:lnSpc>
              <a:spcBef>
                <a:spcPts val="425"/>
              </a:spcBef>
              <a:buChar char="•"/>
              <a:tabLst>
                <a:tab pos="326390" algn="l"/>
                <a:tab pos="1152525" algn="l"/>
                <a:tab pos="2560320" algn="l"/>
                <a:tab pos="2618105" algn="l"/>
                <a:tab pos="3794125" algn="l"/>
                <a:tab pos="5003800" algn="l"/>
                <a:tab pos="5540375" algn="l"/>
                <a:tab pos="5725160" algn="l"/>
                <a:tab pos="6599555" algn="l"/>
                <a:tab pos="8811260" algn="l"/>
                <a:tab pos="9474200" algn="l"/>
              </a:tabLst>
            </a:pPr>
            <a:r>
              <a:rPr dirty="0" sz="4950" spc="-660">
                <a:latin typeface="Arial"/>
                <a:cs typeface="Arial"/>
              </a:rPr>
              <a:t>T</a:t>
            </a:r>
            <a:r>
              <a:rPr dirty="0" sz="4950" spc="-65">
                <a:latin typeface="Arial"/>
                <a:cs typeface="Arial"/>
              </a:rPr>
              <a:t>o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train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and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equip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the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Church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in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the </a:t>
            </a:r>
            <a:r>
              <a:rPr dirty="0" sz="4950" spc="-10">
                <a:latin typeface="Arial"/>
                <a:cs typeface="Arial"/>
              </a:rPr>
              <a:t>Healing</a:t>
            </a:r>
            <a:r>
              <a:rPr dirty="0" sz="4950">
                <a:latin typeface="Arial"/>
                <a:cs typeface="Arial"/>
              </a:rPr>
              <a:t>		</a:t>
            </a:r>
            <a:r>
              <a:rPr dirty="0" sz="4950" spc="-10">
                <a:latin typeface="Arial"/>
                <a:cs typeface="Arial"/>
              </a:rPr>
              <a:t>Ministry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55">
                <a:latin typeface="Arial"/>
                <a:cs typeface="Arial"/>
              </a:rPr>
              <a:t>of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Christ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720"/>
              </a:spcBef>
              <a:buChar char="•"/>
              <a:tabLst>
                <a:tab pos="326390" algn="l"/>
                <a:tab pos="2886075" algn="l"/>
                <a:tab pos="3514090" algn="l"/>
                <a:tab pos="5329555" algn="l"/>
                <a:tab pos="7167880" algn="l"/>
                <a:tab pos="9600565" algn="l"/>
                <a:tab pos="10799445" algn="l"/>
              </a:tabLst>
            </a:pPr>
            <a:r>
              <a:rPr dirty="0" sz="4950" spc="-10">
                <a:latin typeface="Arial"/>
                <a:cs typeface="Arial"/>
              </a:rPr>
              <a:t>“Healing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is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Jesus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Christ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meeting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you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at</a:t>
            </a:r>
            <a:endParaRPr sz="4950">
              <a:latin typeface="Arial"/>
              <a:cs typeface="Arial"/>
            </a:endParaRPr>
          </a:p>
          <a:p>
            <a:pPr marL="326390">
              <a:lnSpc>
                <a:spcPct val="100000"/>
              </a:lnSpc>
              <a:spcBef>
                <a:spcPts val="1155"/>
              </a:spcBef>
              <a:tabLst>
                <a:tab pos="1734185" algn="l"/>
                <a:tab pos="3328670" algn="l"/>
                <a:tab pos="4050029" algn="l"/>
              </a:tabLst>
            </a:pPr>
            <a:r>
              <a:rPr dirty="0" sz="4950" spc="-20">
                <a:latin typeface="Arial"/>
                <a:cs typeface="Arial"/>
              </a:rPr>
              <a:t>your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75">
                <a:latin typeface="Arial"/>
                <a:cs typeface="Arial"/>
              </a:rPr>
              <a:t>point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55">
                <a:latin typeface="Arial"/>
                <a:cs typeface="Arial"/>
              </a:rPr>
              <a:t>of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65">
                <a:latin typeface="Arial"/>
                <a:cs typeface="Arial"/>
              </a:rPr>
              <a:t>need”</a:t>
            </a:r>
            <a:endParaRPr sz="4950">
              <a:latin typeface="Arial"/>
              <a:cs typeface="Arial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718302" y="386890"/>
            <a:ext cx="1759236" cy="1766993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847" y="1016754"/>
            <a:ext cx="14263369" cy="103060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49220" algn="l"/>
                <a:tab pos="6480175" algn="l"/>
                <a:tab pos="9735820" algn="l"/>
              </a:tabLst>
            </a:pPr>
            <a:r>
              <a:rPr dirty="0" sz="6600" spc="-10" b="1">
                <a:solidFill>
                  <a:srgbClr val="000000"/>
                </a:solidFill>
                <a:latin typeface="Arial"/>
                <a:cs typeface="Arial"/>
              </a:rPr>
              <a:t>Acorn</a:t>
            </a:r>
            <a:r>
              <a:rPr dirty="0" sz="6600" b="1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z="6600" spc="-10" b="1">
                <a:solidFill>
                  <a:srgbClr val="000000"/>
                </a:solidFill>
                <a:latin typeface="Arial"/>
                <a:cs typeface="Arial"/>
              </a:rPr>
              <a:t>Christian</a:t>
            </a:r>
            <a:r>
              <a:rPr dirty="0" sz="6600" b="1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z="6600" spc="-10" b="1">
                <a:solidFill>
                  <a:srgbClr val="000000"/>
                </a:solidFill>
                <a:latin typeface="Arial"/>
                <a:cs typeface="Arial"/>
              </a:rPr>
              <a:t>Healing</a:t>
            </a:r>
            <a:r>
              <a:rPr dirty="0" sz="6600" b="1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z="6600" spc="-45" b="1">
                <a:solidFill>
                  <a:srgbClr val="000000"/>
                </a:solidFill>
                <a:latin typeface="Arial"/>
                <a:cs typeface="Arial"/>
              </a:rPr>
              <a:t>Foundation</a:t>
            </a:r>
            <a:endParaRPr sz="66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083" y="2770580"/>
            <a:ext cx="4701427" cy="705737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83813" y="2775816"/>
            <a:ext cx="4711898" cy="704690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049014" y="2770580"/>
            <a:ext cx="4617660" cy="7057376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605997" y="3913689"/>
            <a:ext cx="2339850" cy="5170280"/>
          </a:xfrm>
          <a:prstGeom prst="rect">
            <a:avLst/>
          </a:prstGeom>
        </p:spPr>
      </p:pic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12768" y="5697885"/>
            <a:ext cx="19672935" cy="4845685"/>
            <a:chOff x="312768" y="5697885"/>
            <a:chExt cx="19672935" cy="484568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239" y="5720359"/>
              <a:ext cx="4800508" cy="480050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323239" y="5720359"/>
              <a:ext cx="4800600" cy="4800600"/>
            </a:xfrm>
            <a:custGeom>
              <a:avLst/>
              <a:gdLst/>
              <a:ahLst/>
              <a:cxnLst/>
              <a:rect l="l" t="t" r="r" b="b"/>
              <a:pathLst>
                <a:path w="4800600" h="4800600">
                  <a:moveTo>
                    <a:pt x="0" y="0"/>
                  </a:moveTo>
                  <a:lnTo>
                    <a:pt x="4800508" y="0"/>
                  </a:lnTo>
                  <a:lnTo>
                    <a:pt x="4800508" y="4800508"/>
                  </a:lnTo>
                  <a:lnTo>
                    <a:pt x="0" y="4800508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2434" y="5708355"/>
              <a:ext cx="4824515" cy="482451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762434" y="5708356"/>
              <a:ext cx="4824730" cy="4824730"/>
            </a:xfrm>
            <a:custGeom>
              <a:avLst/>
              <a:gdLst/>
              <a:ahLst/>
              <a:cxnLst/>
              <a:rect l="l" t="t" r="r" b="b"/>
              <a:pathLst>
                <a:path w="4824730" h="4824730">
                  <a:moveTo>
                    <a:pt x="0" y="0"/>
                  </a:moveTo>
                  <a:lnTo>
                    <a:pt x="4824515" y="0"/>
                  </a:lnTo>
                  <a:lnTo>
                    <a:pt x="4824515" y="4824515"/>
                  </a:lnTo>
                  <a:lnTo>
                    <a:pt x="0" y="4824515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44968" y="5718826"/>
              <a:ext cx="5730152" cy="4803574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4244968" y="5718826"/>
              <a:ext cx="5730240" cy="4803775"/>
            </a:xfrm>
            <a:custGeom>
              <a:avLst/>
              <a:gdLst/>
              <a:ahLst/>
              <a:cxnLst/>
              <a:rect l="l" t="t" r="r" b="b"/>
              <a:pathLst>
                <a:path w="5730240" h="4803775">
                  <a:moveTo>
                    <a:pt x="0" y="0"/>
                  </a:moveTo>
                  <a:lnTo>
                    <a:pt x="5730152" y="0"/>
                  </a:lnTo>
                  <a:lnTo>
                    <a:pt x="5730152" y="4803574"/>
                  </a:lnTo>
                  <a:lnTo>
                    <a:pt x="0" y="4803574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51720" y="5723425"/>
              <a:ext cx="4800508" cy="480050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951720" y="5723425"/>
              <a:ext cx="4800600" cy="4800600"/>
            </a:xfrm>
            <a:custGeom>
              <a:avLst/>
              <a:gdLst/>
              <a:ahLst/>
              <a:cxnLst/>
              <a:rect l="l" t="t" r="r" b="b"/>
              <a:pathLst>
                <a:path w="4800600" h="4800600">
                  <a:moveTo>
                    <a:pt x="0" y="0"/>
                  </a:moveTo>
                  <a:lnTo>
                    <a:pt x="4800508" y="0"/>
                  </a:lnTo>
                  <a:lnTo>
                    <a:pt x="4800508" y="4800508"/>
                  </a:lnTo>
                  <a:lnTo>
                    <a:pt x="0" y="4800508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2469083" y="782635"/>
            <a:ext cx="4821555" cy="4821555"/>
            <a:chOff x="2469083" y="782635"/>
            <a:chExt cx="4821555" cy="4821555"/>
          </a:xfrm>
        </p:grpSpPr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79553" y="793106"/>
              <a:ext cx="4800508" cy="4800508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2479553" y="793106"/>
              <a:ext cx="4800600" cy="4800600"/>
            </a:xfrm>
            <a:custGeom>
              <a:avLst/>
              <a:gdLst/>
              <a:ahLst/>
              <a:cxnLst/>
              <a:rect l="l" t="t" r="r" b="b"/>
              <a:pathLst>
                <a:path w="4800600" h="4800600">
                  <a:moveTo>
                    <a:pt x="0" y="0"/>
                  </a:moveTo>
                  <a:lnTo>
                    <a:pt x="4800508" y="0"/>
                  </a:lnTo>
                  <a:lnTo>
                    <a:pt x="4800508" y="4800508"/>
                  </a:lnTo>
                  <a:lnTo>
                    <a:pt x="0" y="4800508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7429086" y="782635"/>
            <a:ext cx="4824730" cy="4824730"/>
            <a:chOff x="7429086" y="782635"/>
            <a:chExt cx="4824730" cy="4824730"/>
          </a:xfrm>
        </p:grpSpPr>
        <p:pic>
          <p:nvPicPr>
            <p:cNvPr id="15" name="object 15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45236" y="2138107"/>
              <a:ext cx="3516216" cy="3362501"/>
            </a:xfrm>
            <a:prstGeom prst="rect">
              <a:avLst/>
            </a:prstGeom>
          </p:spPr>
        </p:pic>
        <p:sp>
          <p:nvSpPr>
            <p:cNvPr id="16" name="object 16" descr=""/>
            <p:cNvSpPr/>
            <p:nvPr/>
          </p:nvSpPr>
          <p:spPr>
            <a:xfrm>
              <a:off x="7439557" y="793106"/>
              <a:ext cx="4803775" cy="4803775"/>
            </a:xfrm>
            <a:custGeom>
              <a:avLst/>
              <a:gdLst/>
              <a:ahLst/>
              <a:cxnLst/>
              <a:rect l="l" t="t" r="r" b="b"/>
              <a:pathLst>
                <a:path w="4803775" h="4803775">
                  <a:moveTo>
                    <a:pt x="0" y="0"/>
                  </a:moveTo>
                  <a:lnTo>
                    <a:pt x="4803574" y="0"/>
                  </a:lnTo>
                  <a:lnTo>
                    <a:pt x="4803574" y="4803574"/>
                  </a:lnTo>
                  <a:lnTo>
                    <a:pt x="0" y="4803574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12392156" y="782635"/>
            <a:ext cx="4821555" cy="4821555"/>
            <a:chOff x="12392156" y="782635"/>
            <a:chExt cx="4821555" cy="4821555"/>
          </a:xfrm>
        </p:grpSpPr>
        <p:pic>
          <p:nvPicPr>
            <p:cNvPr id="18" name="object 18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565844" y="2137249"/>
              <a:ext cx="3456365" cy="3369956"/>
            </a:xfrm>
            <a:prstGeom prst="rect">
              <a:avLst/>
            </a:prstGeom>
          </p:spPr>
        </p:pic>
        <p:sp>
          <p:nvSpPr>
            <p:cNvPr id="19" name="object 19" descr=""/>
            <p:cNvSpPr/>
            <p:nvPr/>
          </p:nvSpPr>
          <p:spPr>
            <a:xfrm>
              <a:off x="12402627" y="793106"/>
              <a:ext cx="4800600" cy="4800600"/>
            </a:xfrm>
            <a:custGeom>
              <a:avLst/>
              <a:gdLst/>
              <a:ahLst/>
              <a:cxnLst/>
              <a:rect l="l" t="t" r="r" b="b"/>
              <a:pathLst>
                <a:path w="4800600" h="4800600">
                  <a:moveTo>
                    <a:pt x="0" y="0"/>
                  </a:moveTo>
                  <a:lnTo>
                    <a:pt x="4800508" y="0"/>
                  </a:lnTo>
                  <a:lnTo>
                    <a:pt x="4800508" y="4800508"/>
                  </a:lnTo>
                  <a:lnTo>
                    <a:pt x="0" y="4800508"/>
                  </a:lnTo>
                  <a:lnTo>
                    <a:pt x="0" y="0"/>
                  </a:lnTo>
                  <a:close/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416" y="0"/>
            <a:ext cx="13440696" cy="1130855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4112346" y="3008761"/>
            <a:ext cx="4991100" cy="4523740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algn="ctr" marL="12700" marR="5080">
              <a:lnSpc>
                <a:spcPts val="8900"/>
              </a:lnSpc>
              <a:spcBef>
                <a:spcPts val="35"/>
              </a:spcBef>
            </a:pPr>
            <a:r>
              <a:rPr dirty="0" sz="7250" spc="-10" b="1">
                <a:latin typeface="Arial"/>
                <a:cs typeface="Arial"/>
              </a:rPr>
              <a:t>Acorn Christian Healing </a:t>
            </a:r>
            <a:r>
              <a:rPr dirty="0" sz="7250" spc="-45" b="1">
                <a:latin typeface="Arial"/>
                <a:cs typeface="Arial"/>
              </a:rPr>
              <a:t>Foundation</a:t>
            </a:r>
            <a:endParaRPr sz="72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938" y="331068"/>
            <a:ext cx="1944591" cy="571482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023917" y="2066377"/>
            <a:ext cx="16934180" cy="8413115"/>
          </a:xfrm>
          <a:prstGeom prst="rect">
            <a:avLst/>
          </a:prstGeom>
        </p:spPr>
        <p:txBody>
          <a:bodyPr wrap="square" lIns="0" tIns="306705" rIns="0" bIns="0" rtlCol="0" vert="horz">
            <a:spAutoFit/>
          </a:bodyPr>
          <a:lstStyle/>
          <a:p>
            <a:pPr marL="326390" indent="-313690">
              <a:lnSpc>
                <a:spcPct val="100000"/>
              </a:lnSpc>
              <a:spcBef>
                <a:spcPts val="2415"/>
              </a:spcBef>
              <a:buChar char="•"/>
              <a:tabLst>
                <a:tab pos="326390" algn="l"/>
                <a:tab pos="3317240" algn="l"/>
                <a:tab pos="4654550" algn="l"/>
                <a:tab pos="5166360" algn="l"/>
                <a:tab pos="6749415" algn="l"/>
                <a:tab pos="7470775" algn="l"/>
              </a:tabLst>
            </a:pPr>
            <a:r>
              <a:rPr dirty="0" sz="4950" spc="-10">
                <a:latin typeface="Arial"/>
                <a:cs typeface="Arial"/>
              </a:rPr>
              <a:t>Beginning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65">
                <a:latin typeface="Arial"/>
                <a:cs typeface="Arial"/>
              </a:rPr>
              <a:t>with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50">
                <a:latin typeface="Arial"/>
                <a:cs typeface="Arial"/>
              </a:rPr>
              <a:t>a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0">
                <a:latin typeface="Arial"/>
                <a:cs typeface="Arial"/>
              </a:rPr>
              <a:t>team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55">
                <a:latin typeface="Arial"/>
                <a:cs typeface="Arial"/>
              </a:rPr>
              <a:t>of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50">
                <a:latin typeface="Arial"/>
                <a:cs typeface="Arial"/>
              </a:rPr>
              <a:t>6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2315"/>
              </a:spcBef>
              <a:buChar char="•"/>
              <a:tabLst>
                <a:tab pos="326390" algn="l"/>
                <a:tab pos="2479040" algn="l"/>
                <a:tab pos="3502660" algn="l"/>
                <a:tab pos="3851910" algn="l"/>
                <a:tab pos="6795770" algn="l"/>
              </a:tabLst>
            </a:pPr>
            <a:r>
              <a:rPr dirty="0" sz="4950" spc="-10">
                <a:latin typeface="Arial"/>
                <a:cs typeface="Arial"/>
              </a:rPr>
              <a:t>Locally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led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50">
                <a:latin typeface="Arial"/>
                <a:cs typeface="Arial"/>
              </a:rPr>
              <a:t>: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Nationally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resourced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2315"/>
              </a:spcBef>
              <a:buChar char="•"/>
              <a:tabLst>
                <a:tab pos="326390" algn="l"/>
                <a:tab pos="908050" algn="l"/>
                <a:tab pos="3421379" algn="l"/>
                <a:tab pos="4154170" algn="l"/>
                <a:tab pos="5643245" algn="l"/>
                <a:tab pos="7738745" algn="l"/>
                <a:tab pos="8087995" algn="l"/>
                <a:tab pos="9960610" algn="l"/>
                <a:tab pos="10473055" algn="l"/>
                <a:tab pos="11101070" algn="l"/>
              </a:tabLst>
            </a:pPr>
            <a:r>
              <a:rPr dirty="0" sz="4950" spc="-50">
                <a:latin typeface="Arial"/>
                <a:cs typeface="Arial"/>
              </a:rPr>
              <a:t>A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45">
                <a:latin typeface="Arial"/>
                <a:cs typeface="Arial"/>
              </a:rPr>
              <a:t>‘service’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95">
                <a:latin typeface="Arial"/>
                <a:cs typeface="Arial"/>
              </a:rPr>
              <a:t>to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local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church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50">
                <a:latin typeface="Arial"/>
                <a:cs typeface="Arial"/>
              </a:rPr>
              <a:t>: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where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60">
                <a:latin typeface="Arial"/>
                <a:cs typeface="Arial"/>
              </a:rPr>
              <a:t>it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is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needed.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2315"/>
              </a:spcBef>
              <a:buChar char="•"/>
              <a:tabLst>
                <a:tab pos="326390" algn="l"/>
                <a:tab pos="1966595" algn="l"/>
                <a:tab pos="4224020" algn="l"/>
                <a:tab pos="4573270" algn="l"/>
                <a:tab pos="6423025" algn="l"/>
                <a:tab pos="8714740" algn="l"/>
                <a:tab pos="11531600" algn="l"/>
                <a:tab pos="12404725" algn="l"/>
                <a:tab pos="14825980" algn="l"/>
                <a:tab pos="15245080" algn="l"/>
              </a:tabLst>
            </a:pPr>
            <a:r>
              <a:rPr dirty="0" sz="4950" spc="-10">
                <a:latin typeface="Arial"/>
                <a:cs typeface="Arial"/>
              </a:rPr>
              <a:t>Initial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training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50">
                <a:latin typeface="Arial"/>
                <a:cs typeface="Arial"/>
              </a:rPr>
              <a:t>: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Acorn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Healing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Academy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12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monthly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210">
                <a:latin typeface="Arial"/>
                <a:cs typeface="Arial"/>
              </a:rPr>
              <a:t>-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online</a:t>
            </a:r>
            <a:endParaRPr sz="4950">
              <a:latin typeface="Arial"/>
              <a:cs typeface="Arial"/>
            </a:endParaRPr>
          </a:p>
          <a:p>
            <a:pPr lvl="1" marL="702945" indent="-313690">
              <a:lnSpc>
                <a:spcPct val="100000"/>
              </a:lnSpc>
              <a:spcBef>
                <a:spcPts val="2315"/>
              </a:spcBef>
              <a:buChar char="•"/>
              <a:tabLst>
                <a:tab pos="702945" algn="l"/>
                <a:tab pos="1739264" algn="l"/>
                <a:tab pos="4427855" algn="l"/>
                <a:tab pos="5475605" algn="l"/>
                <a:tab pos="5999480" algn="l"/>
              </a:tabLst>
            </a:pPr>
            <a:r>
              <a:rPr dirty="0" sz="4950" spc="-25">
                <a:latin typeface="Arial"/>
                <a:cs typeface="Arial"/>
              </a:rPr>
              <a:t>1st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Saturday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am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50">
                <a:latin typeface="Arial"/>
                <a:cs typeface="Arial"/>
              </a:rPr>
              <a:t>3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hrs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2315"/>
              </a:spcBef>
              <a:buChar char="•"/>
              <a:tabLst>
                <a:tab pos="326390" algn="l"/>
                <a:tab pos="2898775" algn="l"/>
                <a:tab pos="5155565" algn="l"/>
                <a:tab pos="5505450" algn="l"/>
                <a:tab pos="7856220" algn="l"/>
                <a:tab pos="8205470" algn="l"/>
                <a:tab pos="10962640" algn="l"/>
                <a:tab pos="11311890" algn="l"/>
              </a:tabLst>
            </a:pPr>
            <a:r>
              <a:rPr dirty="0" sz="4950" spc="-10">
                <a:latin typeface="Arial"/>
                <a:cs typeface="Arial"/>
              </a:rPr>
              <a:t>Ongoing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training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50">
                <a:latin typeface="Arial"/>
                <a:cs typeface="Arial"/>
              </a:rPr>
              <a:t>: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60">
                <a:latin typeface="Arial"/>
                <a:cs typeface="Arial"/>
              </a:rPr>
              <a:t>support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50">
                <a:latin typeface="Arial"/>
                <a:cs typeface="Arial"/>
              </a:rPr>
              <a:t>: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oversight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50">
                <a:latin typeface="Arial"/>
                <a:cs typeface="Arial"/>
              </a:rPr>
              <a:t>: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supervision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2315"/>
              </a:spcBef>
              <a:buChar char="•"/>
              <a:tabLst>
                <a:tab pos="326390" algn="l"/>
                <a:tab pos="2759075" algn="l"/>
                <a:tab pos="5248910" algn="l"/>
                <a:tab pos="9076690" algn="l"/>
                <a:tab pos="11509375" algn="l"/>
                <a:tab pos="11928475" algn="l"/>
              </a:tabLst>
            </a:pPr>
            <a:r>
              <a:rPr dirty="0" sz="4950" spc="-10">
                <a:latin typeface="Arial"/>
                <a:cs typeface="Arial"/>
              </a:rPr>
              <a:t>Monthly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National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Coordinators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meeting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210">
                <a:latin typeface="Arial"/>
                <a:cs typeface="Arial"/>
              </a:rPr>
              <a:t>-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online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2315"/>
              </a:spcBef>
              <a:buChar char="•"/>
              <a:tabLst>
                <a:tab pos="326390" algn="l"/>
                <a:tab pos="2759075" algn="l"/>
                <a:tab pos="4248150" algn="l"/>
                <a:tab pos="5598160" algn="l"/>
                <a:tab pos="8344534" algn="l"/>
                <a:tab pos="8763635" algn="l"/>
                <a:tab pos="10753090" algn="l"/>
                <a:tab pos="11986895" algn="l"/>
              </a:tabLst>
            </a:pPr>
            <a:r>
              <a:rPr dirty="0" sz="4950" spc="-10">
                <a:latin typeface="Arial"/>
                <a:cs typeface="Arial"/>
              </a:rPr>
              <a:t>Monthly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local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Hub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meetings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210">
                <a:latin typeface="Arial"/>
                <a:cs typeface="Arial"/>
              </a:rPr>
              <a:t>-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Prayer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and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planning</a:t>
            </a:r>
            <a:endParaRPr sz="495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23917" y="1051123"/>
            <a:ext cx="7997825" cy="103060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49220" algn="l"/>
                <a:tab pos="5905500" algn="l"/>
              </a:tabLst>
            </a:pPr>
            <a:r>
              <a:rPr dirty="0" sz="6600" spc="-10" b="1">
                <a:solidFill>
                  <a:srgbClr val="000000"/>
                </a:solidFill>
                <a:latin typeface="Arial"/>
                <a:cs typeface="Arial"/>
              </a:rPr>
              <a:t>Acorn</a:t>
            </a:r>
            <a:r>
              <a:rPr dirty="0" sz="6600" b="1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z="6600" spc="-10" b="1">
                <a:solidFill>
                  <a:srgbClr val="000000"/>
                </a:solidFill>
                <a:latin typeface="Arial"/>
                <a:cs typeface="Arial"/>
              </a:rPr>
              <a:t>Healing</a:t>
            </a:r>
            <a:r>
              <a:rPr dirty="0" sz="6600" b="1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z="6600" spc="-30" b="1">
                <a:solidFill>
                  <a:srgbClr val="000000"/>
                </a:solidFill>
                <a:latin typeface="Arial"/>
                <a:cs typeface="Arial"/>
              </a:rPr>
              <a:t>Hubs</a:t>
            </a:r>
            <a:endParaRPr sz="66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56853" y="470643"/>
            <a:ext cx="4331840" cy="3805340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938" y="331068"/>
            <a:ext cx="1944591" cy="57148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23917" y="1051123"/>
            <a:ext cx="7997825" cy="103060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49220" algn="l"/>
                <a:tab pos="5905500" algn="l"/>
              </a:tabLst>
            </a:pPr>
            <a:r>
              <a:rPr dirty="0" sz="6600" spc="-10" b="1">
                <a:solidFill>
                  <a:srgbClr val="000000"/>
                </a:solidFill>
                <a:latin typeface="Arial"/>
                <a:cs typeface="Arial"/>
              </a:rPr>
              <a:t>Acorn</a:t>
            </a:r>
            <a:r>
              <a:rPr dirty="0" sz="6600" b="1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z="6600" spc="-10" b="1">
                <a:solidFill>
                  <a:srgbClr val="000000"/>
                </a:solidFill>
                <a:latin typeface="Arial"/>
                <a:cs typeface="Arial"/>
              </a:rPr>
              <a:t>Healing</a:t>
            </a:r>
            <a:r>
              <a:rPr dirty="0" sz="6600" b="1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z="6600" spc="-30" b="1">
                <a:solidFill>
                  <a:srgbClr val="000000"/>
                </a:solidFill>
                <a:latin typeface="Arial"/>
                <a:cs typeface="Arial"/>
              </a:rPr>
              <a:t>Hubs</a:t>
            </a:r>
            <a:endParaRPr sz="6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23917" y="2549608"/>
            <a:ext cx="6585584" cy="7038340"/>
          </a:xfrm>
          <a:prstGeom prst="rect">
            <a:avLst/>
          </a:prstGeom>
        </p:spPr>
        <p:txBody>
          <a:bodyPr wrap="square" lIns="0" tIns="260350" rIns="0" bIns="0" rtlCol="0" vert="horz">
            <a:spAutoFit/>
          </a:bodyPr>
          <a:lstStyle/>
          <a:p>
            <a:pPr marL="326390" indent="-313690">
              <a:lnSpc>
                <a:spcPct val="100000"/>
              </a:lnSpc>
              <a:spcBef>
                <a:spcPts val="2050"/>
              </a:spcBef>
              <a:buChar char="•"/>
              <a:tabLst>
                <a:tab pos="326390" algn="l"/>
                <a:tab pos="2700655" algn="l"/>
              </a:tabLst>
            </a:pPr>
            <a:r>
              <a:rPr dirty="0" sz="4950" spc="-10" b="1">
                <a:latin typeface="Arial"/>
                <a:cs typeface="Arial"/>
              </a:rPr>
              <a:t>Bordon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(Hants)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45"/>
              </a:spcBef>
              <a:buChar char="•"/>
              <a:tabLst>
                <a:tab pos="326390" algn="l"/>
              </a:tabLst>
            </a:pPr>
            <a:r>
              <a:rPr dirty="0" sz="4950" spc="-10" b="1">
                <a:latin typeface="Arial"/>
                <a:cs typeface="Arial"/>
              </a:rPr>
              <a:t>Gosport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50"/>
              </a:spcBef>
              <a:buChar char="•"/>
              <a:tabLst>
                <a:tab pos="326390" algn="l"/>
                <a:tab pos="2418715" algn="l"/>
              </a:tabLst>
            </a:pPr>
            <a:r>
              <a:rPr dirty="0" sz="4950" spc="-10" b="1">
                <a:latin typeface="Arial"/>
                <a:cs typeface="Arial"/>
              </a:rPr>
              <a:t>Digital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(online)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50"/>
              </a:spcBef>
              <a:buFont typeface="Arial"/>
              <a:buChar char="•"/>
              <a:tabLst>
                <a:tab pos="326390" algn="l"/>
                <a:tab pos="2303780" algn="l"/>
                <a:tab pos="3990340" algn="l"/>
              </a:tabLst>
            </a:pPr>
            <a:r>
              <a:rPr dirty="0" sz="4950" spc="-10" b="1">
                <a:latin typeface="Arial"/>
                <a:cs typeface="Arial"/>
              </a:rPr>
              <a:t>Alford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(East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Lincs)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45"/>
              </a:spcBef>
              <a:buFont typeface="Arial"/>
              <a:buChar char="•"/>
              <a:tabLst>
                <a:tab pos="326390" algn="l"/>
                <a:tab pos="3268345" algn="l"/>
              </a:tabLst>
            </a:pPr>
            <a:r>
              <a:rPr dirty="0" sz="4950" spc="-10" b="1">
                <a:latin typeface="Arial"/>
                <a:cs typeface="Arial"/>
              </a:rPr>
              <a:t>Guildford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(Cathedral)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50"/>
              </a:spcBef>
              <a:buChar char="•"/>
              <a:tabLst>
                <a:tab pos="326390" algn="l"/>
                <a:tab pos="3968115" algn="l"/>
              </a:tabLst>
            </a:pPr>
            <a:r>
              <a:rPr dirty="0" sz="4950" spc="-10" b="1">
                <a:latin typeface="Arial"/>
                <a:cs typeface="Arial"/>
              </a:rPr>
              <a:t>Carnmoney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Belfast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50"/>
              </a:spcBef>
              <a:buChar char="•"/>
              <a:tabLst>
                <a:tab pos="326390" algn="l"/>
                <a:tab pos="2500630" algn="l"/>
              </a:tabLst>
            </a:pPr>
            <a:r>
              <a:rPr dirty="0" sz="4950" spc="-10" b="1">
                <a:latin typeface="Arial"/>
                <a:cs typeface="Arial"/>
              </a:rPr>
              <a:t>Antrim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Belfast</a:t>
            </a:r>
            <a:endParaRPr sz="49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245297" y="2557076"/>
            <a:ext cx="5771515" cy="7038340"/>
          </a:xfrm>
          <a:prstGeom prst="rect">
            <a:avLst/>
          </a:prstGeom>
        </p:spPr>
        <p:txBody>
          <a:bodyPr wrap="square" lIns="0" tIns="260350" rIns="0" bIns="0" rtlCol="0" vert="horz">
            <a:spAutoFit/>
          </a:bodyPr>
          <a:lstStyle/>
          <a:p>
            <a:pPr marL="326390" indent="-313690">
              <a:lnSpc>
                <a:spcPct val="100000"/>
              </a:lnSpc>
              <a:spcBef>
                <a:spcPts val="2050"/>
              </a:spcBef>
              <a:buChar char="•"/>
              <a:tabLst>
                <a:tab pos="326390" algn="l"/>
              </a:tabLst>
            </a:pPr>
            <a:r>
              <a:rPr dirty="0" sz="4950" spc="-10" b="1">
                <a:latin typeface="Arial"/>
                <a:cs typeface="Arial"/>
              </a:rPr>
              <a:t>Dorchester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45"/>
              </a:spcBef>
              <a:buChar char="•"/>
              <a:tabLst>
                <a:tab pos="326390" algn="l"/>
                <a:tab pos="3479165" algn="l"/>
              </a:tabLst>
            </a:pPr>
            <a:r>
              <a:rPr dirty="0" sz="4950" spc="-10" b="1">
                <a:latin typeface="Arial"/>
                <a:cs typeface="Arial"/>
              </a:rPr>
              <a:t>Grantham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(Lincs)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50"/>
              </a:spcBef>
              <a:buChar char="•"/>
              <a:tabLst>
                <a:tab pos="326390" algn="l"/>
                <a:tab pos="3781425" algn="l"/>
              </a:tabLst>
            </a:pPr>
            <a:r>
              <a:rPr dirty="0" sz="4950" spc="-10" b="1">
                <a:latin typeface="Arial"/>
                <a:cs typeface="Arial"/>
              </a:rPr>
              <a:t>Horncastle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95" b="1">
                <a:latin typeface="Arial"/>
                <a:cs typeface="Arial"/>
              </a:rPr>
              <a:t>(Lincs)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50"/>
              </a:spcBef>
              <a:buChar char="•"/>
              <a:tabLst>
                <a:tab pos="326390" algn="l"/>
              </a:tabLst>
            </a:pPr>
            <a:r>
              <a:rPr dirty="0" sz="4950" spc="-10" b="1">
                <a:solidFill>
                  <a:srgbClr val="669D34"/>
                </a:solidFill>
                <a:latin typeface="Arial"/>
                <a:cs typeface="Arial"/>
              </a:rPr>
              <a:t>Leicester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45"/>
              </a:spcBef>
              <a:buChar char="•"/>
              <a:tabLst>
                <a:tab pos="326390" algn="l"/>
              </a:tabLst>
            </a:pPr>
            <a:r>
              <a:rPr dirty="0" sz="4950" spc="-10" b="1">
                <a:solidFill>
                  <a:srgbClr val="669D34"/>
                </a:solidFill>
                <a:latin typeface="Arial"/>
                <a:cs typeface="Arial"/>
              </a:rPr>
              <a:t>Essex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50"/>
              </a:spcBef>
              <a:buChar char="•"/>
              <a:tabLst>
                <a:tab pos="326390" algn="l"/>
              </a:tabLst>
            </a:pPr>
            <a:r>
              <a:rPr dirty="0" sz="4950" spc="-10" b="1">
                <a:solidFill>
                  <a:srgbClr val="669D34"/>
                </a:solidFill>
                <a:latin typeface="Arial"/>
                <a:cs typeface="Arial"/>
              </a:rPr>
              <a:t>Basingstoke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50"/>
              </a:spcBef>
              <a:buChar char="•"/>
              <a:tabLst>
                <a:tab pos="326390" algn="l"/>
                <a:tab pos="1546225" algn="l"/>
                <a:tab pos="2313940" algn="l"/>
              </a:tabLst>
            </a:pPr>
            <a:r>
              <a:rPr dirty="0" sz="4950" spc="-20" b="1">
                <a:solidFill>
                  <a:srgbClr val="669D34"/>
                </a:solidFill>
                <a:latin typeface="Arial"/>
                <a:cs typeface="Arial"/>
              </a:rPr>
              <a:t>Isle</a:t>
            </a:r>
            <a:r>
              <a:rPr dirty="0" sz="4950" b="1">
                <a:solidFill>
                  <a:srgbClr val="669D34"/>
                </a:solidFill>
                <a:latin typeface="Arial"/>
                <a:cs typeface="Arial"/>
              </a:rPr>
              <a:t>	</a:t>
            </a:r>
            <a:r>
              <a:rPr dirty="0" sz="4950" spc="-25" b="1">
                <a:solidFill>
                  <a:srgbClr val="669D34"/>
                </a:solidFill>
                <a:latin typeface="Arial"/>
                <a:cs typeface="Arial"/>
              </a:rPr>
              <a:t>of</a:t>
            </a:r>
            <a:r>
              <a:rPr dirty="0" sz="4950" b="1">
                <a:solidFill>
                  <a:srgbClr val="669D34"/>
                </a:solidFill>
                <a:latin typeface="Arial"/>
                <a:cs typeface="Arial"/>
              </a:rPr>
              <a:t>	</a:t>
            </a:r>
            <a:r>
              <a:rPr dirty="0" sz="4950" spc="70" b="1">
                <a:solidFill>
                  <a:srgbClr val="669D34"/>
                </a:solidFill>
                <a:latin typeface="Arial"/>
                <a:cs typeface="Arial"/>
              </a:rPr>
              <a:t>Man</a:t>
            </a:r>
            <a:endParaRPr sz="49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4640445" y="4551290"/>
            <a:ext cx="4062729" cy="5034915"/>
          </a:xfrm>
          <a:prstGeom prst="rect">
            <a:avLst/>
          </a:prstGeom>
        </p:spPr>
        <p:txBody>
          <a:bodyPr wrap="square" lIns="0" tIns="260350" rIns="0" bIns="0" rtlCol="0" vert="horz">
            <a:spAutoFit/>
          </a:bodyPr>
          <a:lstStyle/>
          <a:p>
            <a:pPr marL="326390" indent="-313690">
              <a:lnSpc>
                <a:spcPct val="100000"/>
              </a:lnSpc>
              <a:spcBef>
                <a:spcPts val="2050"/>
              </a:spcBef>
              <a:buChar char="•"/>
              <a:tabLst>
                <a:tab pos="326390" algn="l"/>
              </a:tabLst>
            </a:pPr>
            <a:r>
              <a:rPr dirty="0" sz="4950" spc="-10" b="1">
                <a:solidFill>
                  <a:srgbClr val="FFA600"/>
                </a:solidFill>
                <a:latin typeface="Arial"/>
                <a:cs typeface="Arial"/>
              </a:rPr>
              <a:t>Surrey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45"/>
              </a:spcBef>
              <a:buChar char="•"/>
              <a:tabLst>
                <a:tab pos="326390" algn="l"/>
              </a:tabLst>
            </a:pPr>
            <a:r>
              <a:rPr dirty="0" sz="4950" spc="-20" b="1">
                <a:solidFill>
                  <a:srgbClr val="FFA600"/>
                </a:solidFill>
                <a:latin typeface="Arial"/>
                <a:cs typeface="Arial"/>
              </a:rPr>
              <a:t>Kent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50"/>
              </a:spcBef>
              <a:buChar char="•"/>
              <a:tabLst>
                <a:tab pos="326390" algn="l"/>
              </a:tabLst>
            </a:pPr>
            <a:r>
              <a:rPr dirty="0" sz="4950" spc="-10" b="1">
                <a:solidFill>
                  <a:srgbClr val="FFA600"/>
                </a:solidFill>
                <a:latin typeface="Arial"/>
                <a:cs typeface="Arial"/>
              </a:rPr>
              <a:t>Carlisle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50"/>
              </a:spcBef>
              <a:buChar char="•"/>
              <a:tabLst>
                <a:tab pos="326390" algn="l"/>
              </a:tabLst>
            </a:pPr>
            <a:r>
              <a:rPr dirty="0" sz="4950" spc="-10" b="1">
                <a:solidFill>
                  <a:srgbClr val="FFA600"/>
                </a:solidFill>
                <a:latin typeface="Arial"/>
                <a:cs typeface="Arial"/>
              </a:rPr>
              <a:t>Liverpool</a:t>
            </a:r>
            <a:endParaRPr sz="4950">
              <a:latin typeface="Arial"/>
              <a:cs typeface="Arial"/>
            </a:endParaRPr>
          </a:p>
          <a:p>
            <a:pPr marL="326390" indent="-313690">
              <a:lnSpc>
                <a:spcPct val="100000"/>
              </a:lnSpc>
              <a:spcBef>
                <a:spcPts val="1945"/>
              </a:spcBef>
              <a:buChar char="•"/>
              <a:tabLst>
                <a:tab pos="326390" algn="l"/>
                <a:tab pos="2258695" algn="l"/>
              </a:tabLst>
            </a:pPr>
            <a:r>
              <a:rPr dirty="0" sz="4950" spc="-10" b="1">
                <a:solidFill>
                  <a:srgbClr val="FFA600"/>
                </a:solidFill>
                <a:latin typeface="Arial"/>
                <a:cs typeface="Arial"/>
              </a:rPr>
              <a:t>South</a:t>
            </a:r>
            <a:r>
              <a:rPr dirty="0" sz="4950" b="1">
                <a:solidFill>
                  <a:srgbClr val="FFA600"/>
                </a:solidFill>
                <a:latin typeface="Arial"/>
                <a:cs typeface="Arial"/>
              </a:rPr>
              <a:t>	</a:t>
            </a:r>
            <a:r>
              <a:rPr dirty="0" sz="4950" spc="-35" b="1">
                <a:solidFill>
                  <a:srgbClr val="FFA600"/>
                </a:solidFill>
                <a:latin typeface="Arial"/>
                <a:cs typeface="Arial"/>
              </a:rPr>
              <a:t>Wales</a:t>
            </a:r>
            <a:endParaRPr sz="4950">
              <a:latin typeface="Arial"/>
              <a:cs typeface="Aria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356853" y="470643"/>
            <a:ext cx="4331840" cy="3805340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277" y="2880381"/>
            <a:ext cx="9489856" cy="715175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85694" rIns="0" bIns="0" rtlCol="0" vert="horz">
            <a:spAutoFit/>
          </a:bodyPr>
          <a:lstStyle/>
          <a:p>
            <a:pPr marL="96520">
              <a:lnSpc>
                <a:spcPct val="100000"/>
              </a:lnSpc>
              <a:spcBef>
                <a:spcPts val="95"/>
              </a:spcBef>
              <a:tabLst>
                <a:tab pos="2733675" algn="l"/>
                <a:tab pos="5989955" algn="l"/>
                <a:tab pos="8534400" algn="l"/>
                <a:tab pos="12524105" algn="l"/>
                <a:tab pos="13815694" algn="l"/>
              </a:tabLst>
            </a:pPr>
            <a:r>
              <a:rPr dirty="0" sz="6600" spc="-10" b="1">
                <a:solidFill>
                  <a:srgbClr val="000000"/>
                </a:solidFill>
                <a:latin typeface="Arial"/>
                <a:cs typeface="Arial"/>
              </a:rPr>
              <a:t>Acorn</a:t>
            </a:r>
            <a:r>
              <a:rPr dirty="0" sz="6600" b="1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z="6600" spc="-10" b="1">
                <a:solidFill>
                  <a:srgbClr val="000000"/>
                </a:solidFill>
                <a:latin typeface="Arial"/>
                <a:cs typeface="Arial"/>
              </a:rPr>
              <a:t>Healing</a:t>
            </a:r>
            <a:r>
              <a:rPr dirty="0" sz="6600" b="1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z="6600" spc="-10" b="1">
                <a:solidFill>
                  <a:srgbClr val="000000"/>
                </a:solidFill>
                <a:latin typeface="Arial"/>
                <a:cs typeface="Arial"/>
              </a:rPr>
              <a:t>Hubs:</a:t>
            </a:r>
            <a:r>
              <a:rPr dirty="0" sz="6600" b="1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z="4950" b="1">
                <a:solidFill>
                  <a:srgbClr val="000000"/>
                </a:solidFill>
                <a:latin typeface="Arial"/>
                <a:cs typeface="Arial"/>
              </a:rPr>
              <a:t>multi-</a:t>
            </a:r>
            <a:r>
              <a:rPr dirty="0" sz="4950" spc="-10" b="1">
                <a:solidFill>
                  <a:srgbClr val="000000"/>
                </a:solidFill>
                <a:latin typeface="Arial"/>
                <a:cs typeface="Arial"/>
              </a:rPr>
              <a:t>church</a:t>
            </a:r>
            <a:r>
              <a:rPr dirty="0" sz="4950" b="1">
                <a:solidFill>
                  <a:srgbClr val="000000"/>
                </a:solidFill>
                <a:latin typeface="Arial"/>
                <a:cs typeface="Arial"/>
              </a:rPr>
              <a:t>	</a:t>
            </a:r>
            <a:r>
              <a:rPr dirty="0" sz="4950" spc="-25" b="1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dirty="0" sz="4950" b="1">
                <a:solidFill>
                  <a:srgbClr val="000000"/>
                </a:solidFill>
                <a:latin typeface="Arial"/>
                <a:cs typeface="Arial"/>
              </a:rPr>
              <a:t>	multi-</a:t>
            </a:r>
            <a:r>
              <a:rPr dirty="0" sz="4950" spc="-20" b="1">
                <a:solidFill>
                  <a:srgbClr val="000000"/>
                </a:solidFill>
                <a:latin typeface="Arial"/>
                <a:cs typeface="Arial"/>
              </a:rPr>
              <a:t>genre</a:t>
            </a:r>
            <a:endParaRPr sz="495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092404" y="2880381"/>
            <a:ext cx="9535486" cy="7151614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18302" y="386890"/>
            <a:ext cx="1759236" cy="176699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54305">
              <a:lnSpc>
                <a:spcPct val="100000"/>
              </a:lnSpc>
              <a:spcBef>
                <a:spcPts val="110"/>
              </a:spcBef>
            </a:pPr>
            <a:r>
              <a:rPr dirty="0" sz="9550" spc="-35">
                <a:solidFill>
                  <a:srgbClr val="000000"/>
                </a:solidFill>
              </a:rPr>
              <a:t>Session</a:t>
            </a:r>
            <a:r>
              <a:rPr dirty="0" sz="9550" spc="-445">
                <a:solidFill>
                  <a:srgbClr val="000000"/>
                </a:solidFill>
              </a:rPr>
              <a:t> </a:t>
            </a:r>
            <a:r>
              <a:rPr dirty="0" sz="9550">
                <a:solidFill>
                  <a:srgbClr val="000000"/>
                </a:solidFill>
              </a:rPr>
              <a:t>2</a:t>
            </a:r>
            <a:r>
              <a:rPr dirty="0" sz="9550" spc="-440">
                <a:solidFill>
                  <a:srgbClr val="000000"/>
                </a:solidFill>
              </a:rPr>
              <a:t> </a:t>
            </a:r>
            <a:r>
              <a:rPr dirty="0" sz="9550">
                <a:solidFill>
                  <a:srgbClr val="000000"/>
                </a:solidFill>
              </a:rPr>
              <a:t>:</a:t>
            </a:r>
            <a:r>
              <a:rPr dirty="0" sz="9550" spc="-440">
                <a:solidFill>
                  <a:srgbClr val="000000"/>
                </a:solidFill>
              </a:rPr>
              <a:t> </a:t>
            </a:r>
            <a:r>
              <a:rPr dirty="0" sz="9550">
                <a:solidFill>
                  <a:srgbClr val="000000"/>
                </a:solidFill>
              </a:rPr>
              <a:t>4</a:t>
            </a:r>
            <a:r>
              <a:rPr dirty="0" sz="9550" spc="-445">
                <a:solidFill>
                  <a:srgbClr val="000000"/>
                </a:solidFill>
              </a:rPr>
              <a:t> </a:t>
            </a:r>
            <a:r>
              <a:rPr dirty="0" sz="9550" spc="40">
                <a:solidFill>
                  <a:srgbClr val="000000"/>
                </a:solidFill>
              </a:rPr>
              <a:t>paradigms</a:t>
            </a:r>
            <a:endParaRPr sz="955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2291" y="2272540"/>
            <a:ext cx="11706638" cy="8781821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4805832" y="2827139"/>
            <a:ext cx="4817110" cy="7447915"/>
          </a:xfrm>
          <a:custGeom>
            <a:avLst/>
            <a:gdLst/>
            <a:ahLst/>
            <a:cxnLst/>
            <a:rect l="l" t="t" r="r" b="b"/>
            <a:pathLst>
              <a:path w="4817109" h="7447915">
                <a:moveTo>
                  <a:pt x="0" y="0"/>
                </a:moveTo>
                <a:lnTo>
                  <a:pt x="4816607" y="0"/>
                </a:lnTo>
                <a:lnTo>
                  <a:pt x="4816607" y="7447305"/>
                </a:lnTo>
                <a:lnTo>
                  <a:pt x="0" y="7447305"/>
                </a:lnTo>
                <a:lnTo>
                  <a:pt x="0" y="0"/>
                </a:lnTo>
                <a:close/>
              </a:path>
            </a:pathLst>
          </a:custGeom>
          <a:ln w="1047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938" y="331068"/>
            <a:ext cx="1944591" cy="571482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18302" y="386890"/>
            <a:ext cx="1759236" cy="176699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23917" y="1058349"/>
            <a:ext cx="6589395" cy="842644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350" b="1">
                <a:solidFill>
                  <a:srgbClr val="000000"/>
                </a:solidFill>
                <a:latin typeface="Arial"/>
                <a:cs typeface="Arial"/>
              </a:rPr>
              <a:t>Healing and </a:t>
            </a:r>
            <a:r>
              <a:rPr dirty="0" sz="5350" spc="-10" b="1">
                <a:solidFill>
                  <a:srgbClr val="000000"/>
                </a:solidFill>
                <a:latin typeface="Arial"/>
                <a:cs typeface="Arial"/>
              </a:rPr>
              <a:t>Mission</a:t>
            </a:r>
            <a:endParaRPr sz="53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1023917" y="1997244"/>
            <a:ext cx="17752060" cy="5662295"/>
          </a:xfrm>
          <a:prstGeom prst="rect">
            <a:avLst/>
          </a:prstGeom>
        </p:spPr>
        <p:txBody>
          <a:bodyPr wrap="square" lIns="0" tIns="393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00"/>
              </a:spcBef>
              <a:tabLst>
                <a:tab pos="1537335" algn="l"/>
                <a:tab pos="3072765" algn="l"/>
                <a:tab pos="3840479" algn="l"/>
                <a:tab pos="6189345" algn="l"/>
                <a:tab pos="6863715" algn="l"/>
                <a:tab pos="10248265" algn="l"/>
                <a:tab pos="11179810" algn="l"/>
                <a:tab pos="11703685" algn="l"/>
                <a:tab pos="14552930" algn="l"/>
              </a:tabLst>
            </a:pPr>
            <a:r>
              <a:rPr dirty="0" sz="4950" spc="-440" b="1">
                <a:latin typeface="Arial"/>
                <a:cs typeface="Arial"/>
              </a:rPr>
              <a:t>Y</a:t>
            </a:r>
            <a:r>
              <a:rPr dirty="0" sz="4950" spc="120" b="1">
                <a:latin typeface="Arial"/>
                <a:cs typeface="Arial"/>
              </a:rPr>
              <a:t>our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20" b="1">
                <a:latin typeface="Arial"/>
                <a:cs typeface="Arial"/>
              </a:rPr>
              <a:t>view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25" b="1">
                <a:latin typeface="Arial"/>
                <a:cs typeface="Arial"/>
              </a:rPr>
              <a:t>of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healing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25" b="1">
                <a:latin typeface="Arial"/>
                <a:cs typeface="Arial"/>
              </a:rPr>
              <a:t>is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predicated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25" b="1">
                <a:latin typeface="Arial"/>
                <a:cs typeface="Arial"/>
              </a:rPr>
              <a:t>on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50" b="1">
                <a:latin typeface="Arial"/>
                <a:cs typeface="Arial"/>
              </a:rPr>
              <a:t>4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essential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paradigms</a:t>
            </a:r>
            <a:endParaRPr sz="4950">
              <a:latin typeface="Arial"/>
              <a:cs typeface="Arial"/>
            </a:endParaRPr>
          </a:p>
          <a:p>
            <a:pPr marL="232410" indent="-228600">
              <a:lnSpc>
                <a:spcPct val="100000"/>
              </a:lnSpc>
              <a:spcBef>
                <a:spcPts val="3000"/>
              </a:spcBef>
              <a:buSzPct val="97979"/>
              <a:buChar char="•"/>
              <a:tabLst>
                <a:tab pos="232410" algn="l"/>
                <a:tab pos="1873250" algn="l"/>
                <a:tab pos="3072130" algn="l"/>
                <a:tab pos="5224145" algn="l"/>
                <a:tab pos="7016750" algn="l"/>
                <a:tab pos="8075930" algn="l"/>
                <a:tab pos="10019665" algn="l"/>
                <a:tab pos="10741025" algn="l"/>
              </a:tabLst>
            </a:pPr>
            <a:r>
              <a:rPr dirty="0" sz="4950" spc="-20">
                <a:latin typeface="Arial"/>
                <a:cs typeface="Arial"/>
              </a:rPr>
              <a:t>What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you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believe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about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the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nature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55">
                <a:latin typeface="Arial"/>
                <a:cs typeface="Arial"/>
              </a:rPr>
              <a:t>of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God</a:t>
            </a:r>
            <a:endParaRPr sz="4950">
              <a:latin typeface="Arial"/>
              <a:cs typeface="Arial"/>
            </a:endParaRPr>
          </a:p>
          <a:p>
            <a:pPr marL="232410" indent="-228600">
              <a:lnSpc>
                <a:spcPct val="100000"/>
              </a:lnSpc>
              <a:spcBef>
                <a:spcPts val="2895"/>
              </a:spcBef>
              <a:buSzPct val="97979"/>
              <a:buChar char="•"/>
              <a:tabLst>
                <a:tab pos="232410" algn="l"/>
                <a:tab pos="1873250" algn="l"/>
                <a:tab pos="3072130" algn="l"/>
                <a:tab pos="5224145" algn="l"/>
                <a:tab pos="5852795" algn="l"/>
                <a:tab pos="6515734" algn="l"/>
                <a:tab pos="7575550" algn="l"/>
                <a:tab pos="9355455" algn="l"/>
              </a:tabLst>
            </a:pPr>
            <a:r>
              <a:rPr dirty="0" sz="4950" spc="-20">
                <a:latin typeface="Arial"/>
                <a:cs typeface="Arial"/>
              </a:rPr>
              <a:t>What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you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believe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is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in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the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‘great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60">
                <a:latin typeface="Arial"/>
                <a:cs typeface="Arial"/>
              </a:rPr>
              <a:t>commission’</a:t>
            </a:r>
            <a:endParaRPr sz="4950">
              <a:latin typeface="Arial"/>
              <a:cs typeface="Arial"/>
            </a:endParaRPr>
          </a:p>
          <a:p>
            <a:pPr marL="232410" indent="-228600">
              <a:lnSpc>
                <a:spcPct val="100000"/>
              </a:lnSpc>
              <a:spcBef>
                <a:spcPts val="2895"/>
              </a:spcBef>
              <a:buSzPct val="97979"/>
              <a:buChar char="•"/>
              <a:tabLst>
                <a:tab pos="232410" algn="l"/>
                <a:tab pos="1873250" algn="l"/>
                <a:tab pos="3072130" algn="l"/>
                <a:tab pos="5224145" algn="l"/>
                <a:tab pos="7016750" algn="l"/>
              </a:tabLst>
            </a:pPr>
            <a:r>
              <a:rPr dirty="0" sz="4950" spc="-20">
                <a:latin typeface="Arial"/>
                <a:cs typeface="Arial"/>
              </a:rPr>
              <a:t>What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you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believe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about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prayer</a:t>
            </a:r>
            <a:endParaRPr sz="4950">
              <a:latin typeface="Arial"/>
              <a:cs typeface="Arial"/>
            </a:endParaRPr>
          </a:p>
          <a:p>
            <a:pPr marL="232410" indent="-228600">
              <a:lnSpc>
                <a:spcPct val="100000"/>
              </a:lnSpc>
              <a:spcBef>
                <a:spcPts val="2895"/>
              </a:spcBef>
              <a:buSzPct val="97979"/>
              <a:buChar char="•"/>
              <a:tabLst>
                <a:tab pos="232410" algn="l"/>
                <a:tab pos="1873250" algn="l"/>
                <a:tab pos="3072130" algn="l"/>
                <a:tab pos="5224145" algn="l"/>
                <a:tab pos="7016750" algn="l"/>
              </a:tabLst>
            </a:pPr>
            <a:r>
              <a:rPr dirty="0" sz="4950" spc="-20">
                <a:latin typeface="Arial"/>
                <a:cs typeface="Arial"/>
              </a:rPr>
              <a:t>What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you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believe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about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faith</a:t>
            </a:r>
            <a:endParaRPr sz="4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3917" y="3317380"/>
            <a:ext cx="13506450" cy="5151120"/>
          </a:xfrm>
          <a:prstGeom prst="rect">
            <a:avLst/>
          </a:prstGeom>
        </p:spPr>
        <p:txBody>
          <a:bodyPr wrap="square" lIns="0" tIns="219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25"/>
              </a:spcBef>
            </a:pPr>
            <a:r>
              <a:rPr dirty="0" sz="4950" spc="-25" b="1">
                <a:latin typeface="Arial"/>
                <a:cs typeface="Arial"/>
              </a:rPr>
              <a:t>One</a:t>
            </a:r>
            <a:endParaRPr sz="4950">
              <a:latin typeface="Arial"/>
              <a:cs typeface="Arial"/>
            </a:endParaRPr>
          </a:p>
          <a:p>
            <a:pPr marL="538480" marR="5080" indent="-526415">
              <a:lnSpc>
                <a:spcPts val="5360"/>
              </a:lnSpc>
              <a:spcBef>
                <a:spcPts val="3795"/>
              </a:spcBef>
              <a:buSzPct val="122222"/>
              <a:buChar char="•"/>
              <a:tabLst>
                <a:tab pos="540385" algn="l"/>
                <a:tab pos="1518285" algn="l"/>
                <a:tab pos="2181860" algn="l"/>
                <a:tab pos="3380104" algn="l"/>
                <a:tab pos="4927600" algn="l"/>
                <a:tab pos="5532755" algn="l"/>
                <a:tab pos="5661025" algn="l"/>
                <a:tab pos="7325359" algn="l"/>
                <a:tab pos="8384540" algn="l"/>
                <a:tab pos="10328275" algn="l"/>
                <a:tab pos="11049635" algn="l"/>
                <a:tab pos="12433935" algn="l"/>
              </a:tabLst>
            </a:pPr>
            <a:r>
              <a:rPr dirty="0" sz="4950" spc="-20">
                <a:latin typeface="Arial"/>
                <a:cs typeface="Arial"/>
              </a:rPr>
              <a:t>What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you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believe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about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the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nature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55">
                <a:latin typeface="Arial"/>
                <a:cs typeface="Arial"/>
              </a:rPr>
              <a:t>of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God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and 	his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relationship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95">
                <a:latin typeface="Arial"/>
                <a:cs typeface="Arial"/>
              </a:rPr>
              <a:t>to</a:t>
            </a:r>
            <a:r>
              <a:rPr dirty="0" sz="4950">
                <a:latin typeface="Arial"/>
                <a:cs typeface="Arial"/>
              </a:rPr>
              <a:t>		</a:t>
            </a:r>
            <a:r>
              <a:rPr dirty="0" sz="4950" spc="-10">
                <a:latin typeface="Arial"/>
                <a:cs typeface="Arial"/>
              </a:rPr>
              <a:t>reality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040"/>
              </a:spcBef>
              <a:buSzPct val="122222"/>
              <a:buChar char="•"/>
              <a:tabLst>
                <a:tab pos="1041400" algn="l"/>
                <a:tab pos="2788285" algn="l"/>
              </a:tabLst>
            </a:pPr>
            <a:r>
              <a:rPr dirty="0" sz="4950" spc="40">
                <a:latin typeface="Arial"/>
                <a:cs typeface="Arial"/>
              </a:rPr>
              <a:t>Good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0">
                <a:latin typeface="Arial"/>
                <a:cs typeface="Arial"/>
              </a:rPr>
              <a:t>God?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130"/>
              </a:spcBef>
              <a:buSzPct val="122222"/>
              <a:buChar char="•"/>
              <a:tabLst>
                <a:tab pos="1041400" algn="l"/>
              </a:tabLst>
            </a:pPr>
            <a:r>
              <a:rPr dirty="0" sz="4950" spc="-10">
                <a:latin typeface="Arial"/>
                <a:cs typeface="Arial"/>
              </a:rPr>
              <a:t>Interventionist?</a:t>
            </a:r>
            <a:endParaRPr sz="49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0962" rIns="0" bIns="0" rtlCol="0" vert="horz">
            <a:spAutoFit/>
          </a:bodyPr>
          <a:lstStyle/>
          <a:p>
            <a:pPr marL="93345">
              <a:lnSpc>
                <a:spcPct val="100000"/>
              </a:lnSpc>
              <a:spcBef>
                <a:spcPts val="125"/>
              </a:spcBef>
            </a:pPr>
            <a:r>
              <a:rPr dirty="0"/>
              <a:t>FOUR</a:t>
            </a:r>
            <a:r>
              <a:rPr dirty="0" spc="-5"/>
              <a:t> </a:t>
            </a:r>
            <a:r>
              <a:rPr dirty="0" spc="-20"/>
              <a:t>PARADIGMS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3917" y="3317380"/>
            <a:ext cx="11830685" cy="6302375"/>
          </a:xfrm>
          <a:prstGeom prst="rect">
            <a:avLst/>
          </a:prstGeom>
        </p:spPr>
        <p:txBody>
          <a:bodyPr wrap="square" lIns="0" tIns="219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25"/>
              </a:spcBef>
            </a:pPr>
            <a:r>
              <a:rPr dirty="0" sz="4950" spc="-400" b="1">
                <a:latin typeface="Arial"/>
                <a:cs typeface="Arial"/>
              </a:rPr>
              <a:t>T</a:t>
            </a:r>
            <a:r>
              <a:rPr dirty="0" sz="4950" spc="160" b="1">
                <a:latin typeface="Arial"/>
                <a:cs typeface="Arial"/>
              </a:rPr>
              <a:t>wo</a:t>
            </a:r>
            <a:endParaRPr sz="4950">
              <a:latin typeface="Arial"/>
              <a:cs typeface="Arial"/>
            </a:endParaRPr>
          </a:p>
          <a:p>
            <a:pPr marL="538480" marR="5080" indent="-526415">
              <a:lnSpc>
                <a:spcPts val="5360"/>
              </a:lnSpc>
              <a:spcBef>
                <a:spcPts val="3795"/>
              </a:spcBef>
              <a:buSzPct val="122222"/>
              <a:buChar char="•"/>
              <a:tabLst>
                <a:tab pos="540385" algn="l"/>
                <a:tab pos="2181860" algn="l"/>
                <a:tab pos="3100705" algn="l"/>
                <a:tab pos="3380104" algn="l"/>
                <a:tab pos="3519804" algn="l"/>
                <a:tab pos="4834255" algn="l"/>
                <a:tab pos="5532755" algn="l"/>
                <a:tab pos="5881370" algn="l"/>
                <a:tab pos="6591934" algn="l"/>
                <a:tab pos="7080250" algn="l"/>
                <a:tab pos="8314055" algn="l"/>
              </a:tabLst>
            </a:pPr>
            <a:r>
              <a:rPr dirty="0" sz="4950" spc="-20">
                <a:latin typeface="Arial"/>
                <a:cs typeface="Arial"/>
              </a:rPr>
              <a:t>What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you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believe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the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Great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Commission 	contains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210">
                <a:latin typeface="Arial"/>
                <a:cs typeface="Arial"/>
              </a:rPr>
              <a:t>-</a:t>
            </a:r>
            <a:r>
              <a:rPr dirty="0" sz="4950">
                <a:latin typeface="Arial"/>
                <a:cs typeface="Arial"/>
              </a:rPr>
              <a:t>		</a:t>
            </a:r>
            <a:r>
              <a:rPr dirty="0" sz="4950" spc="-25">
                <a:latin typeface="Arial"/>
                <a:cs typeface="Arial"/>
              </a:rPr>
              <a:t>why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are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you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here?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040"/>
              </a:spcBef>
              <a:buSzPct val="122222"/>
              <a:buChar char="•"/>
              <a:tabLst>
                <a:tab pos="1041400" algn="l"/>
              </a:tabLst>
            </a:pPr>
            <a:r>
              <a:rPr dirty="0" sz="4950" spc="-10">
                <a:latin typeface="Arial"/>
                <a:cs typeface="Arial"/>
              </a:rPr>
              <a:t>Words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130"/>
              </a:spcBef>
              <a:buSzPct val="122222"/>
              <a:buChar char="•"/>
              <a:tabLst>
                <a:tab pos="1041400" algn="l"/>
              </a:tabLst>
            </a:pPr>
            <a:r>
              <a:rPr dirty="0" sz="4950" spc="-10">
                <a:latin typeface="Arial"/>
                <a:cs typeface="Arial"/>
              </a:rPr>
              <a:t>Works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125"/>
              </a:spcBef>
              <a:buSzPct val="122222"/>
              <a:buChar char="•"/>
              <a:tabLst>
                <a:tab pos="1041400" algn="l"/>
              </a:tabLst>
            </a:pPr>
            <a:r>
              <a:rPr dirty="0" sz="4950" spc="-10">
                <a:latin typeface="Arial"/>
                <a:cs typeface="Arial"/>
              </a:rPr>
              <a:t>Wonders</a:t>
            </a:r>
            <a:endParaRPr sz="49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0962" rIns="0" bIns="0" rtlCol="0" vert="horz">
            <a:spAutoFit/>
          </a:bodyPr>
          <a:lstStyle/>
          <a:p>
            <a:pPr marL="93345">
              <a:lnSpc>
                <a:spcPct val="100000"/>
              </a:lnSpc>
              <a:spcBef>
                <a:spcPts val="125"/>
              </a:spcBef>
            </a:pPr>
            <a:r>
              <a:rPr dirty="0"/>
              <a:t>FOUR</a:t>
            </a:r>
            <a:r>
              <a:rPr dirty="0" spc="-5"/>
              <a:t> </a:t>
            </a:r>
            <a:r>
              <a:rPr dirty="0" spc="-20"/>
              <a:t>PARADIGMS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3917" y="3317380"/>
            <a:ext cx="12341860" cy="7453630"/>
          </a:xfrm>
          <a:prstGeom prst="rect">
            <a:avLst/>
          </a:prstGeom>
        </p:spPr>
        <p:txBody>
          <a:bodyPr wrap="square" lIns="0" tIns="219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25"/>
              </a:spcBef>
            </a:pPr>
            <a:r>
              <a:rPr dirty="0" sz="4950" spc="-10" b="1">
                <a:latin typeface="Arial"/>
                <a:cs typeface="Arial"/>
              </a:rPr>
              <a:t>Three</a:t>
            </a:r>
            <a:endParaRPr sz="4950">
              <a:latin typeface="Arial"/>
              <a:cs typeface="Arial"/>
            </a:endParaRPr>
          </a:p>
          <a:p>
            <a:pPr marL="538480" marR="5080" indent="-526415">
              <a:lnSpc>
                <a:spcPts val="5360"/>
              </a:lnSpc>
              <a:spcBef>
                <a:spcPts val="3795"/>
              </a:spcBef>
              <a:buSzPct val="122222"/>
              <a:buChar char="•"/>
              <a:tabLst>
                <a:tab pos="540385" algn="l"/>
                <a:tab pos="2181860" algn="l"/>
                <a:tab pos="2950210" algn="l"/>
                <a:tab pos="3380104" algn="l"/>
                <a:tab pos="5532755" algn="l"/>
                <a:tab pos="7325359" algn="l"/>
                <a:tab pos="9396730" algn="l"/>
                <a:tab pos="10630535" algn="l"/>
                <a:tab pos="11991340" algn="l"/>
              </a:tabLst>
            </a:pPr>
            <a:r>
              <a:rPr dirty="0" sz="4950" spc="-20">
                <a:latin typeface="Arial"/>
                <a:cs typeface="Arial"/>
              </a:rPr>
              <a:t>What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you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believe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about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prayer,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and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35">
                <a:latin typeface="Arial"/>
                <a:cs typeface="Arial"/>
              </a:rPr>
              <a:t>how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60">
                <a:latin typeface="Arial"/>
                <a:cs typeface="Arial"/>
              </a:rPr>
              <a:t>it 	impacts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reality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040"/>
              </a:spcBef>
              <a:buSzPct val="122222"/>
              <a:buChar char="•"/>
              <a:tabLst>
                <a:tab pos="1041400" algn="l"/>
                <a:tab pos="2463165" algn="l"/>
              </a:tabLst>
            </a:pPr>
            <a:r>
              <a:rPr dirty="0" sz="4950" spc="-25">
                <a:latin typeface="Arial"/>
                <a:cs typeface="Arial"/>
              </a:rPr>
              <a:t>Why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pray?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130"/>
              </a:spcBef>
              <a:buSzPct val="122222"/>
              <a:buChar char="•"/>
              <a:tabLst>
                <a:tab pos="1041400" algn="l"/>
                <a:tab pos="2684145" algn="l"/>
                <a:tab pos="5291455" algn="l"/>
                <a:tab pos="6978650" algn="l"/>
                <a:tab pos="7315834" algn="l"/>
              </a:tabLst>
            </a:pPr>
            <a:r>
              <a:rPr dirty="0" sz="4950" spc="-20">
                <a:latin typeface="Arial"/>
                <a:cs typeface="Arial"/>
              </a:rPr>
              <a:t>What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happens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0">
                <a:latin typeface="Arial"/>
                <a:cs typeface="Arial"/>
              </a:rPr>
              <a:t>when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50">
                <a:latin typeface="Arial"/>
                <a:cs typeface="Arial"/>
              </a:rPr>
              <a:t>I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pray?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125"/>
              </a:spcBef>
              <a:buSzPct val="122222"/>
              <a:buChar char="•"/>
              <a:tabLst>
                <a:tab pos="1041400" algn="l"/>
                <a:tab pos="2684145" algn="l"/>
                <a:tab pos="5244465" algn="l"/>
                <a:tab pos="6931025" algn="l"/>
                <a:tab pos="7268845" algn="l"/>
              </a:tabLst>
            </a:pPr>
            <a:r>
              <a:rPr dirty="0" sz="4950" spc="-20">
                <a:latin typeface="Arial"/>
                <a:cs typeface="Arial"/>
              </a:rPr>
              <a:t>What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changes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0">
                <a:latin typeface="Arial"/>
                <a:cs typeface="Arial"/>
              </a:rPr>
              <a:t>when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50">
                <a:latin typeface="Arial"/>
                <a:cs typeface="Arial"/>
              </a:rPr>
              <a:t>I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pray?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125"/>
              </a:spcBef>
              <a:buSzPct val="122222"/>
              <a:buChar char="•"/>
              <a:tabLst>
                <a:tab pos="1041400" algn="l"/>
                <a:tab pos="2508250" algn="l"/>
                <a:tab pos="4067810" algn="l"/>
                <a:tab pos="6022340" algn="l"/>
                <a:tab pos="8117205" algn="l"/>
              </a:tabLst>
            </a:pPr>
            <a:r>
              <a:rPr dirty="0" sz="4950" spc="40">
                <a:latin typeface="Arial"/>
                <a:cs typeface="Arial"/>
              </a:rPr>
              <a:t>How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0">
                <a:latin typeface="Arial"/>
                <a:cs typeface="Arial"/>
              </a:rPr>
              <a:t>does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prayer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60">
                <a:latin typeface="Arial"/>
                <a:cs typeface="Arial"/>
              </a:rPr>
              <a:t>impact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God</a:t>
            </a:r>
            <a:endParaRPr sz="49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0962" rIns="0" bIns="0" rtlCol="0" vert="horz">
            <a:spAutoFit/>
          </a:bodyPr>
          <a:lstStyle/>
          <a:p>
            <a:pPr marL="93345">
              <a:lnSpc>
                <a:spcPct val="100000"/>
              </a:lnSpc>
              <a:spcBef>
                <a:spcPts val="125"/>
              </a:spcBef>
            </a:pPr>
            <a:r>
              <a:rPr dirty="0"/>
              <a:t>FOUR</a:t>
            </a:r>
            <a:r>
              <a:rPr dirty="0" spc="-5"/>
              <a:t> </a:t>
            </a:r>
            <a:r>
              <a:rPr dirty="0" spc="-20"/>
              <a:t>PARADIGMS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3917" y="3312039"/>
            <a:ext cx="12815570" cy="7335520"/>
          </a:xfrm>
          <a:prstGeom prst="rect">
            <a:avLst/>
          </a:prstGeom>
        </p:spPr>
        <p:txBody>
          <a:bodyPr wrap="square" lIns="0" tIns="2190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25"/>
              </a:spcBef>
            </a:pPr>
            <a:r>
              <a:rPr dirty="0" sz="4850" spc="-20" b="1">
                <a:latin typeface="Arial"/>
                <a:cs typeface="Arial"/>
              </a:rPr>
              <a:t>Four</a:t>
            </a:r>
            <a:endParaRPr sz="4850">
              <a:latin typeface="Arial"/>
              <a:cs typeface="Arial"/>
            </a:endParaRPr>
          </a:p>
          <a:p>
            <a:pPr marL="529590" indent="-516890">
              <a:lnSpc>
                <a:spcPct val="100000"/>
              </a:lnSpc>
              <a:spcBef>
                <a:spcPts val="3115"/>
              </a:spcBef>
              <a:buSzPct val="122680"/>
              <a:buChar char="•"/>
              <a:tabLst>
                <a:tab pos="529590" algn="l"/>
              </a:tabLst>
            </a:pPr>
            <a:r>
              <a:rPr dirty="0" sz="4850">
                <a:latin typeface="Arial"/>
                <a:cs typeface="Arial"/>
              </a:rPr>
              <a:t>An</a:t>
            </a:r>
            <a:r>
              <a:rPr dirty="0" sz="4850" spc="6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understanding</a:t>
            </a:r>
            <a:r>
              <a:rPr dirty="0" sz="4850" spc="60">
                <a:latin typeface="Arial"/>
                <a:cs typeface="Arial"/>
              </a:rPr>
              <a:t> </a:t>
            </a:r>
            <a:r>
              <a:rPr dirty="0" sz="4850" spc="80">
                <a:latin typeface="Arial"/>
                <a:cs typeface="Arial"/>
              </a:rPr>
              <a:t>of</a:t>
            </a:r>
            <a:r>
              <a:rPr dirty="0" sz="4850" spc="65">
                <a:latin typeface="Arial"/>
                <a:cs typeface="Arial"/>
              </a:rPr>
              <a:t> </a:t>
            </a:r>
            <a:r>
              <a:rPr dirty="0" sz="4850" spc="-10">
                <a:latin typeface="Arial"/>
                <a:cs typeface="Arial"/>
              </a:rPr>
              <a:t>faith</a:t>
            </a:r>
            <a:endParaRPr sz="4850">
              <a:latin typeface="Arial"/>
              <a:cs typeface="Arial"/>
            </a:endParaRPr>
          </a:p>
          <a:p>
            <a:pPr marL="529590" indent="-516890">
              <a:lnSpc>
                <a:spcPct val="100000"/>
              </a:lnSpc>
              <a:spcBef>
                <a:spcPts val="3095"/>
              </a:spcBef>
              <a:buSzPct val="122680"/>
              <a:buChar char="•"/>
              <a:tabLst>
                <a:tab pos="529590" algn="l"/>
              </a:tabLst>
            </a:pPr>
            <a:r>
              <a:rPr dirty="0" sz="4850">
                <a:latin typeface="Arial"/>
                <a:cs typeface="Arial"/>
              </a:rPr>
              <a:t>Nature</a:t>
            </a:r>
            <a:r>
              <a:rPr dirty="0" sz="4850" spc="-100">
                <a:latin typeface="Arial"/>
                <a:cs typeface="Arial"/>
              </a:rPr>
              <a:t> </a:t>
            </a:r>
            <a:r>
              <a:rPr dirty="0" sz="4850" spc="80">
                <a:latin typeface="Arial"/>
                <a:cs typeface="Arial"/>
              </a:rPr>
              <a:t>of</a:t>
            </a:r>
            <a:r>
              <a:rPr dirty="0" sz="4850" spc="-100">
                <a:latin typeface="Arial"/>
                <a:cs typeface="Arial"/>
              </a:rPr>
              <a:t> </a:t>
            </a:r>
            <a:r>
              <a:rPr dirty="0" sz="4850" spc="-10">
                <a:latin typeface="Arial"/>
                <a:cs typeface="Arial"/>
              </a:rPr>
              <a:t>faith</a:t>
            </a:r>
            <a:endParaRPr sz="4850">
              <a:latin typeface="Arial"/>
              <a:cs typeface="Arial"/>
            </a:endParaRPr>
          </a:p>
          <a:p>
            <a:pPr lvl="1" marL="1031875" indent="-516890">
              <a:lnSpc>
                <a:spcPct val="100000"/>
              </a:lnSpc>
              <a:spcBef>
                <a:spcPts val="3100"/>
              </a:spcBef>
              <a:buSzPct val="122680"/>
              <a:buChar char="•"/>
              <a:tabLst>
                <a:tab pos="1031875" algn="l"/>
              </a:tabLst>
            </a:pPr>
            <a:r>
              <a:rPr dirty="0" sz="4850">
                <a:latin typeface="Arial"/>
                <a:cs typeface="Arial"/>
              </a:rPr>
              <a:t>Faith</a:t>
            </a:r>
            <a:r>
              <a:rPr dirty="0" sz="4850" spc="-4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as</a:t>
            </a:r>
            <a:r>
              <a:rPr dirty="0" sz="4850" spc="-35">
                <a:latin typeface="Arial"/>
                <a:cs typeface="Arial"/>
              </a:rPr>
              <a:t> </a:t>
            </a:r>
            <a:r>
              <a:rPr dirty="0" sz="4850" spc="55">
                <a:latin typeface="Arial"/>
                <a:cs typeface="Arial"/>
              </a:rPr>
              <a:t>trust</a:t>
            </a:r>
            <a:r>
              <a:rPr dirty="0" sz="4850" spc="-35">
                <a:latin typeface="Arial"/>
                <a:cs typeface="Arial"/>
              </a:rPr>
              <a:t> </a:t>
            </a:r>
            <a:r>
              <a:rPr dirty="0" sz="4850" spc="254">
                <a:latin typeface="Arial"/>
                <a:cs typeface="Arial"/>
              </a:rPr>
              <a:t>/</a:t>
            </a:r>
            <a:r>
              <a:rPr dirty="0" sz="4850" spc="-3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faith</a:t>
            </a:r>
            <a:r>
              <a:rPr dirty="0" sz="4850" spc="-3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as</a:t>
            </a:r>
            <a:r>
              <a:rPr dirty="0" sz="4850" spc="-35">
                <a:latin typeface="Arial"/>
                <a:cs typeface="Arial"/>
              </a:rPr>
              <a:t> </a:t>
            </a:r>
            <a:r>
              <a:rPr dirty="0" sz="4850" spc="-10">
                <a:latin typeface="Arial"/>
                <a:cs typeface="Arial"/>
              </a:rPr>
              <a:t>certainty</a:t>
            </a:r>
            <a:endParaRPr sz="4850">
              <a:latin typeface="Arial"/>
              <a:cs typeface="Arial"/>
            </a:endParaRPr>
          </a:p>
          <a:p>
            <a:pPr lvl="1" marL="1031240" marR="5080" indent="-516890">
              <a:lnSpc>
                <a:spcPts val="5280"/>
              </a:lnSpc>
              <a:spcBef>
                <a:spcPts val="3725"/>
              </a:spcBef>
              <a:buSzPct val="122680"/>
              <a:buChar char="•"/>
              <a:tabLst>
                <a:tab pos="1032510" algn="l"/>
              </a:tabLst>
            </a:pPr>
            <a:r>
              <a:rPr dirty="0" sz="4850">
                <a:latin typeface="Arial"/>
                <a:cs typeface="Arial"/>
              </a:rPr>
              <a:t>God</a:t>
            </a:r>
            <a:r>
              <a:rPr dirty="0" sz="4850" spc="75">
                <a:latin typeface="Arial"/>
                <a:cs typeface="Arial"/>
              </a:rPr>
              <a:t> </a:t>
            </a:r>
            <a:r>
              <a:rPr dirty="0" sz="4850" spc="50">
                <a:latin typeface="Arial"/>
                <a:cs typeface="Arial"/>
              </a:rPr>
              <a:t>must</a:t>
            </a:r>
            <a:r>
              <a:rPr dirty="0" sz="4850" spc="80">
                <a:latin typeface="Arial"/>
                <a:cs typeface="Arial"/>
              </a:rPr>
              <a:t> </a:t>
            </a:r>
            <a:r>
              <a:rPr dirty="0" sz="4850" spc="-300">
                <a:latin typeface="Arial"/>
                <a:cs typeface="Arial"/>
              </a:rPr>
              <a:t>–</a:t>
            </a:r>
            <a:r>
              <a:rPr dirty="0" sz="4850" spc="8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and</a:t>
            </a:r>
            <a:r>
              <a:rPr dirty="0" sz="4850" spc="8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does</a:t>
            </a:r>
            <a:r>
              <a:rPr dirty="0" sz="4850" spc="85">
                <a:latin typeface="Arial"/>
                <a:cs typeface="Arial"/>
              </a:rPr>
              <a:t> </a:t>
            </a:r>
            <a:r>
              <a:rPr dirty="0" sz="4850" spc="-300">
                <a:latin typeface="Arial"/>
                <a:cs typeface="Arial"/>
              </a:rPr>
              <a:t>–</a:t>
            </a:r>
            <a:r>
              <a:rPr dirty="0" sz="4850" spc="85">
                <a:latin typeface="Arial"/>
                <a:cs typeface="Arial"/>
              </a:rPr>
              <a:t> </a:t>
            </a:r>
            <a:r>
              <a:rPr dirty="0" sz="4850" spc="60">
                <a:latin typeface="Arial"/>
                <a:cs typeface="Arial"/>
              </a:rPr>
              <a:t>act</a:t>
            </a:r>
            <a:r>
              <a:rPr dirty="0" sz="4850" spc="8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consistent</a:t>
            </a:r>
            <a:r>
              <a:rPr dirty="0" sz="4850" spc="85">
                <a:latin typeface="Arial"/>
                <a:cs typeface="Arial"/>
              </a:rPr>
              <a:t> </a:t>
            </a:r>
            <a:r>
              <a:rPr dirty="0" sz="4850" spc="65">
                <a:latin typeface="Arial"/>
                <a:cs typeface="Arial"/>
              </a:rPr>
              <a:t>with </a:t>
            </a:r>
            <a:r>
              <a:rPr dirty="0" sz="4850" spc="65">
                <a:latin typeface="Arial"/>
                <a:cs typeface="Arial"/>
              </a:rPr>
              <a:t>	</a:t>
            </a:r>
            <a:r>
              <a:rPr dirty="0" sz="4850">
                <a:latin typeface="Arial"/>
                <a:cs typeface="Arial"/>
              </a:rPr>
              <a:t>his</a:t>
            </a:r>
            <a:r>
              <a:rPr dirty="0" sz="4850" spc="-10">
                <a:latin typeface="Arial"/>
                <a:cs typeface="Arial"/>
              </a:rPr>
              <a:t> </a:t>
            </a:r>
            <a:r>
              <a:rPr dirty="0" sz="4850" spc="75">
                <a:latin typeface="Arial"/>
                <a:cs typeface="Arial"/>
              </a:rPr>
              <a:t>word</a:t>
            </a:r>
            <a:r>
              <a:rPr dirty="0" sz="4850" spc="-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and</a:t>
            </a:r>
            <a:r>
              <a:rPr dirty="0" sz="4850" spc="-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his</a:t>
            </a:r>
            <a:r>
              <a:rPr dirty="0" sz="4850" spc="-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character</a:t>
            </a:r>
            <a:r>
              <a:rPr dirty="0" sz="4850" spc="-1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:</a:t>
            </a:r>
            <a:r>
              <a:rPr dirty="0" sz="4850" spc="-5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Ps</a:t>
            </a:r>
            <a:r>
              <a:rPr dirty="0" sz="4850" spc="-5">
                <a:latin typeface="Arial"/>
                <a:cs typeface="Arial"/>
              </a:rPr>
              <a:t> </a:t>
            </a:r>
            <a:r>
              <a:rPr dirty="0" sz="4850" spc="-10">
                <a:latin typeface="Arial"/>
                <a:cs typeface="Arial"/>
              </a:rPr>
              <a:t>138:2</a:t>
            </a:r>
            <a:endParaRPr sz="4850">
              <a:latin typeface="Arial"/>
              <a:cs typeface="Arial"/>
            </a:endParaRPr>
          </a:p>
          <a:p>
            <a:pPr lvl="2" marL="1534795" indent="-516890">
              <a:lnSpc>
                <a:spcPct val="100000"/>
              </a:lnSpc>
              <a:spcBef>
                <a:spcPts val="3010"/>
              </a:spcBef>
              <a:buSzPct val="122680"/>
              <a:buChar char="•"/>
              <a:tabLst>
                <a:tab pos="1534795" algn="l"/>
              </a:tabLst>
            </a:pPr>
            <a:r>
              <a:rPr dirty="0" sz="4850" spc="110">
                <a:latin typeface="Arial"/>
                <a:cs typeface="Arial"/>
              </a:rPr>
              <a:t>“</a:t>
            </a:r>
            <a:r>
              <a:rPr dirty="0" sz="4850" spc="-450">
                <a:latin typeface="Arial"/>
                <a:cs typeface="Arial"/>
              </a:rPr>
              <a:t>Y</a:t>
            </a:r>
            <a:r>
              <a:rPr dirty="0" sz="4850" spc="110">
                <a:latin typeface="Arial"/>
                <a:cs typeface="Arial"/>
              </a:rPr>
              <a:t>our</a:t>
            </a:r>
            <a:r>
              <a:rPr dirty="0" sz="4850" spc="-11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faith</a:t>
            </a:r>
            <a:r>
              <a:rPr dirty="0" sz="4850" spc="-110">
                <a:latin typeface="Arial"/>
                <a:cs typeface="Arial"/>
              </a:rPr>
              <a:t> </a:t>
            </a:r>
            <a:r>
              <a:rPr dirty="0" sz="4850" spc="-20">
                <a:latin typeface="Arial"/>
                <a:cs typeface="Arial"/>
              </a:rPr>
              <a:t>(in</a:t>
            </a:r>
            <a:r>
              <a:rPr dirty="0" sz="4850" spc="-110">
                <a:latin typeface="Arial"/>
                <a:cs typeface="Arial"/>
              </a:rPr>
              <a:t> </a:t>
            </a:r>
            <a:r>
              <a:rPr dirty="0" sz="4850" spc="-45">
                <a:latin typeface="Arial"/>
                <a:cs typeface="Arial"/>
              </a:rPr>
              <a:t>me)</a:t>
            </a:r>
            <a:r>
              <a:rPr dirty="0" sz="4850" spc="-11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has</a:t>
            </a:r>
            <a:r>
              <a:rPr dirty="0" sz="4850" spc="-11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made</a:t>
            </a:r>
            <a:r>
              <a:rPr dirty="0" sz="4850" spc="-110">
                <a:latin typeface="Arial"/>
                <a:cs typeface="Arial"/>
              </a:rPr>
              <a:t> </a:t>
            </a:r>
            <a:r>
              <a:rPr dirty="0" sz="4850">
                <a:latin typeface="Arial"/>
                <a:cs typeface="Arial"/>
              </a:rPr>
              <a:t>you</a:t>
            </a:r>
            <a:r>
              <a:rPr dirty="0" sz="4850" spc="-110">
                <a:latin typeface="Arial"/>
                <a:cs typeface="Arial"/>
              </a:rPr>
              <a:t> </a:t>
            </a:r>
            <a:r>
              <a:rPr dirty="0" sz="4850" spc="85">
                <a:latin typeface="Arial"/>
                <a:cs typeface="Arial"/>
              </a:rPr>
              <a:t>whole”</a:t>
            </a:r>
            <a:endParaRPr sz="48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0962" rIns="0" bIns="0" rtlCol="0" vert="horz">
            <a:spAutoFit/>
          </a:bodyPr>
          <a:lstStyle/>
          <a:p>
            <a:pPr marL="93345">
              <a:lnSpc>
                <a:spcPct val="100000"/>
              </a:lnSpc>
              <a:spcBef>
                <a:spcPts val="125"/>
              </a:spcBef>
            </a:pPr>
            <a:r>
              <a:rPr dirty="0"/>
              <a:t>FOUR</a:t>
            </a:r>
            <a:r>
              <a:rPr dirty="0" spc="-5"/>
              <a:t> </a:t>
            </a:r>
            <a:r>
              <a:rPr dirty="0" spc="-20"/>
              <a:t>PARADIGMS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526520" y="3317380"/>
            <a:ext cx="9396730" cy="6773545"/>
          </a:xfrm>
          <a:prstGeom prst="rect">
            <a:avLst/>
          </a:prstGeom>
        </p:spPr>
        <p:txBody>
          <a:bodyPr wrap="square" lIns="0" tIns="219075" rIns="0" bIns="0" rtlCol="0" vert="horz">
            <a:spAutoFit/>
          </a:bodyPr>
          <a:lstStyle/>
          <a:p>
            <a:pPr marL="539115" indent="-526415">
              <a:lnSpc>
                <a:spcPct val="100000"/>
              </a:lnSpc>
              <a:spcBef>
                <a:spcPts val="1725"/>
              </a:spcBef>
              <a:buSzPct val="122222"/>
              <a:buChar char="•"/>
              <a:tabLst>
                <a:tab pos="539115" algn="l"/>
                <a:tab pos="2762885" algn="l"/>
                <a:tab pos="4612640" algn="l"/>
                <a:tab pos="5100955" algn="l"/>
                <a:tab pos="5624830" algn="l"/>
                <a:tab pos="7824470" algn="l"/>
                <a:tab pos="8533765" algn="l"/>
              </a:tabLst>
            </a:pPr>
            <a:r>
              <a:rPr dirty="0" sz="4950" spc="-10" b="1">
                <a:latin typeface="Arial"/>
                <a:cs typeface="Arial"/>
              </a:rPr>
              <a:t>Whose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faith?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355" b="1">
                <a:latin typeface="Arial"/>
                <a:cs typeface="Arial"/>
              </a:rPr>
              <a:t>–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50" b="1">
                <a:latin typeface="Arial"/>
                <a:cs typeface="Arial"/>
              </a:rPr>
              <a:t>5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arenas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25" b="1">
                <a:latin typeface="Arial"/>
                <a:cs typeface="Arial"/>
              </a:rPr>
              <a:t>in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25" b="1">
                <a:latin typeface="Arial"/>
                <a:cs typeface="Arial"/>
              </a:rPr>
              <a:t>NT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135"/>
              </a:spcBef>
              <a:buSzPct val="122222"/>
              <a:buChar char="•"/>
              <a:tabLst>
                <a:tab pos="1041400" algn="l"/>
              </a:tabLst>
            </a:pPr>
            <a:r>
              <a:rPr dirty="0" sz="4950" spc="-10">
                <a:latin typeface="Arial"/>
                <a:cs typeface="Arial"/>
              </a:rPr>
              <a:t>Jesus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125"/>
              </a:spcBef>
              <a:buSzPct val="122222"/>
              <a:buChar char="•"/>
              <a:tabLst>
                <a:tab pos="1041400" algn="l"/>
                <a:tab pos="2427605" algn="l"/>
              </a:tabLst>
            </a:pPr>
            <a:r>
              <a:rPr dirty="0" sz="4950" spc="-20">
                <a:latin typeface="Arial"/>
                <a:cs typeface="Arial"/>
              </a:rPr>
              <a:t>Sick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person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125"/>
              </a:spcBef>
              <a:buSzPct val="122222"/>
              <a:buChar char="•"/>
              <a:tabLst>
                <a:tab pos="1041400" algn="l"/>
                <a:tab pos="1624965" algn="l"/>
                <a:tab pos="3056890" algn="l"/>
                <a:tab pos="4837430" algn="l"/>
                <a:tab pos="6605905" algn="l"/>
                <a:tab pos="7350125" algn="l"/>
              </a:tabLst>
            </a:pPr>
            <a:r>
              <a:rPr dirty="0" sz="4950" spc="-50">
                <a:latin typeface="Arial"/>
                <a:cs typeface="Arial"/>
              </a:rPr>
              <a:t>A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0">
                <a:latin typeface="Arial"/>
                <a:cs typeface="Arial"/>
              </a:rPr>
              <a:t>third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party: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friend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or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family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130"/>
              </a:spcBef>
              <a:buSzPct val="122222"/>
              <a:buChar char="•"/>
              <a:tabLst>
                <a:tab pos="1041400" algn="l"/>
                <a:tab pos="2265045" algn="l"/>
                <a:tab pos="4382770" algn="l"/>
              </a:tabLst>
            </a:pPr>
            <a:r>
              <a:rPr dirty="0" sz="4950" spc="-25">
                <a:latin typeface="Arial"/>
                <a:cs typeface="Arial"/>
              </a:rPr>
              <a:t>The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person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praying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125"/>
              </a:spcBef>
              <a:buSzPct val="122222"/>
              <a:buChar char="•"/>
              <a:tabLst>
                <a:tab pos="1041400" algn="l"/>
                <a:tab pos="2265045" algn="l"/>
              </a:tabLst>
            </a:pPr>
            <a:r>
              <a:rPr dirty="0" sz="4950" spc="-25">
                <a:latin typeface="Arial"/>
                <a:cs typeface="Arial"/>
              </a:rPr>
              <a:t>The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40">
                <a:latin typeface="Arial"/>
                <a:cs typeface="Arial"/>
              </a:rPr>
              <a:t>community</a:t>
            </a:r>
            <a:endParaRPr sz="49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0962" rIns="0" bIns="0" rtlCol="0" vert="horz">
            <a:spAutoFit/>
          </a:bodyPr>
          <a:lstStyle/>
          <a:p>
            <a:pPr marL="93345">
              <a:lnSpc>
                <a:spcPct val="100000"/>
              </a:lnSpc>
              <a:spcBef>
                <a:spcPts val="125"/>
              </a:spcBef>
            </a:pPr>
            <a:r>
              <a:rPr dirty="0"/>
              <a:t>FOUR</a:t>
            </a:r>
            <a:r>
              <a:rPr dirty="0" spc="-5"/>
              <a:t> </a:t>
            </a:r>
            <a:r>
              <a:rPr dirty="0" spc="-20"/>
              <a:t>PARADIGMS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17804" rIns="0" bIns="0" rtlCol="0" vert="horz">
            <a:spAutoFit/>
          </a:bodyPr>
          <a:lstStyle/>
          <a:p>
            <a:pPr algn="r" marL="526415" marR="2706370" indent="-526415">
              <a:lnSpc>
                <a:spcPct val="100000"/>
              </a:lnSpc>
              <a:spcBef>
                <a:spcPts val="1714"/>
              </a:spcBef>
              <a:buSzPct val="122222"/>
              <a:buChar char="•"/>
              <a:tabLst>
                <a:tab pos="526415" algn="l"/>
                <a:tab pos="2087245" algn="l"/>
                <a:tab pos="4949825" algn="l"/>
                <a:tab pos="5461635" algn="l"/>
                <a:tab pos="7928609" algn="l"/>
              </a:tabLst>
            </a:pPr>
            <a:r>
              <a:rPr dirty="0" sz="4950" spc="-10"/>
              <a:t>Faith</a:t>
            </a:r>
            <a:r>
              <a:rPr dirty="0" sz="4950"/>
              <a:t>	</a:t>
            </a:r>
            <a:r>
              <a:rPr dirty="0" sz="4950" spc="-10"/>
              <a:t>perceives</a:t>
            </a:r>
            <a:r>
              <a:rPr dirty="0" sz="4950"/>
              <a:t>	</a:t>
            </a:r>
            <a:r>
              <a:rPr dirty="0" sz="4950" spc="-50"/>
              <a:t>a</a:t>
            </a:r>
            <a:r>
              <a:rPr dirty="0" sz="4950"/>
              <a:t>	</a:t>
            </a:r>
            <a:r>
              <a:rPr dirty="0" sz="4950" spc="-10"/>
              <a:t>different</a:t>
            </a:r>
            <a:r>
              <a:rPr dirty="0" sz="4950"/>
              <a:t>	</a:t>
            </a:r>
            <a:r>
              <a:rPr dirty="0" sz="4950" spc="-10"/>
              <a:t>reality</a:t>
            </a:r>
            <a:endParaRPr sz="4950"/>
          </a:p>
          <a:p>
            <a:pPr algn="r" lvl="1" marL="526415" marR="2889885" indent="-526415">
              <a:lnSpc>
                <a:spcPct val="100000"/>
              </a:lnSpc>
              <a:spcBef>
                <a:spcPts val="3125"/>
              </a:spcBef>
              <a:buSzPct val="122222"/>
              <a:buChar char="•"/>
              <a:tabLst>
                <a:tab pos="526415" algn="l"/>
                <a:tab pos="1109980" algn="l"/>
                <a:tab pos="3822065" algn="l"/>
                <a:tab pos="4542790" algn="l"/>
                <a:tab pos="5927725" algn="l"/>
              </a:tabLst>
            </a:pPr>
            <a:r>
              <a:rPr dirty="0" sz="4950" spc="-50">
                <a:latin typeface="Arial"/>
                <a:cs typeface="Arial"/>
              </a:rPr>
              <a:t>A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45">
                <a:latin typeface="Arial"/>
                <a:cs typeface="Arial"/>
              </a:rPr>
              <a:t>Kingdom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55">
                <a:latin typeface="Arial"/>
                <a:cs typeface="Arial"/>
              </a:rPr>
              <a:t>of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God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orientation</a:t>
            </a:r>
            <a:endParaRPr sz="4950">
              <a:latin typeface="Arial"/>
              <a:cs typeface="Arial"/>
            </a:endParaRPr>
          </a:p>
          <a:p>
            <a:pPr lvl="1" marL="1041400" marR="5080" indent="-526415">
              <a:lnSpc>
                <a:spcPts val="5360"/>
              </a:lnSpc>
              <a:spcBef>
                <a:spcPts val="3790"/>
              </a:spcBef>
              <a:buSzPct val="122222"/>
              <a:buChar char="•"/>
              <a:tabLst>
                <a:tab pos="1043305" algn="l"/>
                <a:tab pos="2915920" algn="l"/>
                <a:tab pos="3289300" algn="l"/>
                <a:tab pos="4451350" algn="l"/>
                <a:tab pos="5383530" algn="l"/>
                <a:tab pos="6128385" algn="l"/>
                <a:tab pos="9002395" algn="l"/>
                <a:tab pos="9735820" algn="l"/>
                <a:tab pos="11096625" algn="l"/>
              </a:tabLst>
            </a:pPr>
            <a:r>
              <a:rPr dirty="0" sz="4950" spc="40">
                <a:latin typeface="Arial"/>
                <a:cs typeface="Arial"/>
              </a:rPr>
              <a:t>Moving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people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or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situations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95">
                <a:latin typeface="Arial"/>
                <a:cs typeface="Arial"/>
              </a:rPr>
              <a:t>to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35">
                <a:latin typeface="Arial"/>
                <a:cs typeface="Arial"/>
              </a:rPr>
              <a:t>how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God </a:t>
            </a:r>
            <a:r>
              <a:rPr dirty="0" sz="4950" spc="-25">
                <a:latin typeface="Arial"/>
                <a:cs typeface="Arial"/>
              </a:rPr>
              <a:t>	</a:t>
            </a:r>
            <a:r>
              <a:rPr dirty="0" sz="4950" spc="65">
                <a:latin typeface="Arial"/>
                <a:cs typeface="Arial"/>
              </a:rPr>
              <a:t>would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30">
                <a:latin typeface="Arial"/>
                <a:cs typeface="Arial"/>
              </a:rPr>
              <a:t>want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things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040"/>
              </a:spcBef>
              <a:buSzPct val="122222"/>
              <a:buChar char="•"/>
              <a:tabLst>
                <a:tab pos="1041400" algn="l"/>
                <a:tab pos="3021330" algn="l"/>
                <a:tab pos="3533775" algn="l"/>
                <a:tab pos="4697095" algn="l"/>
                <a:tab pos="5186045" algn="l"/>
              </a:tabLst>
            </a:pPr>
            <a:r>
              <a:rPr dirty="0" sz="4950" spc="-509">
                <a:latin typeface="Arial"/>
                <a:cs typeface="Arial"/>
              </a:rPr>
              <a:t>T</a:t>
            </a:r>
            <a:r>
              <a:rPr dirty="0" sz="4950" spc="85">
                <a:latin typeface="Arial"/>
                <a:cs typeface="Arial"/>
              </a:rPr>
              <a:t>aking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50">
                <a:latin typeface="Arial"/>
                <a:cs typeface="Arial"/>
              </a:rPr>
              <a:t>a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0">
                <a:latin typeface="Arial"/>
                <a:cs typeface="Arial"/>
              </a:rPr>
              <a:t>risk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355">
                <a:latin typeface="Arial"/>
                <a:cs typeface="Arial"/>
              </a:rPr>
              <a:t>–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40">
                <a:latin typeface="Arial"/>
                <a:cs typeface="Arial"/>
              </a:rPr>
              <a:t>outcomes</a:t>
            </a:r>
            <a:endParaRPr sz="4950">
              <a:latin typeface="Arial"/>
              <a:cs typeface="Arial"/>
            </a:endParaRPr>
          </a:p>
          <a:p>
            <a:pPr lvl="1" marL="1041400" indent="-526415">
              <a:lnSpc>
                <a:spcPct val="100000"/>
              </a:lnSpc>
              <a:spcBef>
                <a:spcPts val="3130"/>
              </a:spcBef>
              <a:buSzPct val="122222"/>
              <a:buChar char="•"/>
              <a:tabLst>
                <a:tab pos="1041400" algn="l"/>
                <a:tab pos="3903979" algn="l"/>
                <a:tab pos="4963795" algn="l"/>
                <a:tab pos="6475095" algn="l"/>
                <a:tab pos="7196455" algn="l"/>
              </a:tabLst>
            </a:pPr>
            <a:r>
              <a:rPr dirty="0" sz="4950" spc="-10">
                <a:latin typeface="Arial"/>
                <a:cs typeface="Arial"/>
              </a:rPr>
              <a:t>Following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the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105">
                <a:latin typeface="Arial"/>
                <a:cs typeface="Arial"/>
              </a:rPr>
              <a:t>‘flow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55">
                <a:latin typeface="Arial"/>
                <a:cs typeface="Arial"/>
              </a:rPr>
              <a:t>of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love’</a:t>
            </a:r>
            <a:endParaRPr sz="49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0962" rIns="0" bIns="0" rtlCol="0" vert="horz">
            <a:spAutoFit/>
          </a:bodyPr>
          <a:lstStyle/>
          <a:p>
            <a:pPr marL="93345">
              <a:lnSpc>
                <a:spcPct val="100000"/>
              </a:lnSpc>
              <a:spcBef>
                <a:spcPts val="125"/>
              </a:spcBef>
            </a:pPr>
            <a:r>
              <a:rPr dirty="0"/>
              <a:t>FOUR</a:t>
            </a:r>
            <a:r>
              <a:rPr dirty="0" spc="-5"/>
              <a:t> </a:t>
            </a:r>
            <a:r>
              <a:rPr dirty="0" spc="-20"/>
              <a:t>PARADIGMS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23917" y="3243401"/>
            <a:ext cx="16323310" cy="6611620"/>
          </a:xfrm>
          <a:prstGeom prst="rect">
            <a:avLst/>
          </a:prstGeom>
        </p:spPr>
        <p:txBody>
          <a:bodyPr wrap="square" lIns="0" tIns="272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5"/>
              </a:spcBef>
            </a:pPr>
            <a:r>
              <a:rPr dirty="0" sz="6600" spc="-10" b="1">
                <a:latin typeface="Arial"/>
                <a:cs typeface="Arial"/>
              </a:rPr>
              <a:t>Conversation:</a:t>
            </a:r>
            <a:endParaRPr sz="6600">
              <a:latin typeface="Arial"/>
              <a:cs typeface="Arial"/>
            </a:endParaRPr>
          </a:p>
          <a:p>
            <a:pPr marL="539115" indent="-526415">
              <a:lnSpc>
                <a:spcPct val="100000"/>
              </a:lnSpc>
              <a:spcBef>
                <a:spcPts val="3025"/>
              </a:spcBef>
              <a:buSzPct val="122222"/>
              <a:buChar char="•"/>
              <a:tabLst>
                <a:tab pos="539115" algn="l"/>
                <a:tab pos="1762760" algn="l"/>
                <a:tab pos="3728720" algn="l"/>
                <a:tab pos="5578475" algn="l"/>
                <a:tab pos="6626225" algn="l"/>
                <a:tab pos="7893684" algn="l"/>
                <a:tab pos="9127490" algn="l"/>
              </a:tabLst>
            </a:pPr>
            <a:r>
              <a:rPr dirty="0" sz="4950" spc="-25">
                <a:latin typeface="Arial"/>
                <a:cs typeface="Arial"/>
              </a:rPr>
              <a:t>The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Father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40">
                <a:latin typeface="Arial"/>
                <a:cs typeface="Arial"/>
              </a:rPr>
              <a:t>wants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me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0">
                <a:latin typeface="Arial"/>
                <a:cs typeface="Arial"/>
              </a:rPr>
              <a:t>well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and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75">
                <a:latin typeface="Arial"/>
                <a:cs typeface="Arial"/>
              </a:rPr>
              <a:t>‘whole’</a:t>
            </a:r>
            <a:endParaRPr sz="4950">
              <a:latin typeface="Arial"/>
              <a:cs typeface="Arial"/>
            </a:endParaRPr>
          </a:p>
          <a:p>
            <a:pPr marL="539115" indent="-526415">
              <a:lnSpc>
                <a:spcPct val="100000"/>
              </a:lnSpc>
              <a:spcBef>
                <a:spcPts val="3130"/>
              </a:spcBef>
              <a:buSzPct val="122222"/>
              <a:buChar char="•"/>
              <a:tabLst>
                <a:tab pos="539115" algn="l"/>
                <a:tab pos="2356485" algn="l"/>
                <a:tab pos="3415665" algn="l"/>
                <a:tab pos="6499225" algn="l"/>
                <a:tab pos="7383780" algn="l"/>
                <a:tab pos="8442960" algn="l"/>
                <a:tab pos="10257790" algn="l"/>
                <a:tab pos="10991215" algn="l"/>
                <a:tab pos="12702540" algn="l"/>
                <a:tab pos="13959205" algn="l"/>
              </a:tabLst>
            </a:pPr>
            <a:r>
              <a:rPr dirty="0" sz="4950" spc="-10">
                <a:latin typeface="Arial"/>
                <a:cs typeface="Arial"/>
              </a:rPr>
              <a:t>Jesus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85">
                <a:latin typeface="Arial"/>
                <a:cs typeface="Arial"/>
              </a:rPr>
              <a:t>did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everything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on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the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Cross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95">
                <a:latin typeface="Arial"/>
                <a:cs typeface="Arial"/>
              </a:rPr>
              <a:t>to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0">
                <a:latin typeface="Arial"/>
                <a:cs typeface="Arial"/>
              </a:rPr>
              <a:t>make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40">
                <a:latin typeface="Arial"/>
                <a:cs typeface="Arial"/>
              </a:rPr>
              <a:t>that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possible</a:t>
            </a:r>
            <a:endParaRPr sz="4950">
              <a:latin typeface="Arial"/>
              <a:cs typeface="Arial"/>
            </a:endParaRPr>
          </a:p>
          <a:p>
            <a:pPr marL="538480" marR="7500620" indent="-526415">
              <a:lnSpc>
                <a:spcPts val="5360"/>
              </a:lnSpc>
              <a:spcBef>
                <a:spcPts val="3785"/>
              </a:spcBef>
              <a:buSzPct val="122222"/>
              <a:buChar char="•"/>
              <a:tabLst>
                <a:tab pos="540385" algn="l"/>
                <a:tab pos="1762760" algn="l"/>
                <a:tab pos="2378710" algn="l"/>
                <a:tab pos="3112135" algn="l"/>
                <a:tab pos="3204845" algn="l"/>
                <a:tab pos="4206240" algn="l"/>
                <a:tab pos="4718685" algn="l"/>
                <a:tab pos="4845685" algn="l"/>
                <a:tab pos="5473700" algn="l"/>
                <a:tab pos="5940425" algn="l"/>
                <a:tab pos="7754620" algn="l"/>
              </a:tabLst>
            </a:pPr>
            <a:r>
              <a:rPr dirty="0" sz="4950" spc="-25">
                <a:latin typeface="Arial"/>
                <a:cs typeface="Arial"/>
              </a:rPr>
              <a:t>The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0">
                <a:latin typeface="Arial"/>
                <a:cs typeface="Arial"/>
              </a:rPr>
              <a:t>Holy</a:t>
            </a:r>
            <a:r>
              <a:rPr dirty="0" sz="4950">
                <a:latin typeface="Arial"/>
                <a:cs typeface="Arial"/>
              </a:rPr>
              <a:t>		</a:t>
            </a:r>
            <a:r>
              <a:rPr dirty="0" sz="4950" spc="-10">
                <a:latin typeface="Arial"/>
                <a:cs typeface="Arial"/>
              </a:rPr>
              <a:t>Spirit</a:t>
            </a:r>
            <a:r>
              <a:rPr dirty="0" sz="4950">
                <a:latin typeface="Arial"/>
                <a:cs typeface="Arial"/>
              </a:rPr>
              <a:t>		</a:t>
            </a:r>
            <a:r>
              <a:rPr dirty="0" sz="4950" spc="-25">
                <a:latin typeface="Arial"/>
                <a:cs typeface="Arial"/>
              </a:rPr>
              <a:t>is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present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25">
                <a:latin typeface="Arial"/>
                <a:cs typeface="Arial"/>
              </a:rPr>
              <a:t>and </a:t>
            </a:r>
            <a:r>
              <a:rPr dirty="0" sz="4950" spc="-25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active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95">
                <a:latin typeface="Arial"/>
                <a:cs typeface="Arial"/>
              </a:rPr>
              <a:t>to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85">
                <a:latin typeface="Arial"/>
                <a:cs typeface="Arial"/>
              </a:rPr>
              <a:t>put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60">
                <a:latin typeface="Arial"/>
                <a:cs typeface="Arial"/>
              </a:rPr>
              <a:t>it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35">
                <a:latin typeface="Arial"/>
                <a:cs typeface="Arial"/>
              </a:rPr>
              <a:t>into</a:t>
            </a:r>
            <a:r>
              <a:rPr dirty="0" sz="4950">
                <a:latin typeface="Arial"/>
                <a:cs typeface="Arial"/>
              </a:rPr>
              <a:t>	</a:t>
            </a:r>
            <a:r>
              <a:rPr dirty="0" sz="4950" spc="-10">
                <a:latin typeface="Arial"/>
                <a:cs typeface="Arial"/>
              </a:rPr>
              <a:t>effect</a:t>
            </a:r>
            <a:endParaRPr sz="4950">
              <a:latin typeface="Arial"/>
              <a:cs typeface="Arial"/>
            </a:endParaRPr>
          </a:p>
          <a:p>
            <a:pPr marL="539115" indent="-526415">
              <a:lnSpc>
                <a:spcPct val="100000"/>
              </a:lnSpc>
              <a:spcBef>
                <a:spcPts val="3185"/>
              </a:spcBef>
              <a:buSzPct val="122222"/>
              <a:buChar char="•"/>
              <a:tabLst>
                <a:tab pos="539115" algn="l"/>
                <a:tab pos="2262505" algn="l"/>
                <a:tab pos="3204845" algn="l"/>
                <a:tab pos="4462145" algn="l"/>
              </a:tabLst>
            </a:pPr>
            <a:r>
              <a:rPr dirty="0" sz="4950" spc="-20" b="1">
                <a:latin typeface="Arial"/>
                <a:cs typeface="Arial"/>
              </a:rPr>
              <a:t>What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25" b="1">
                <a:latin typeface="Arial"/>
                <a:cs typeface="Arial"/>
              </a:rPr>
              <a:t>do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25" b="1">
                <a:latin typeface="Arial"/>
                <a:cs typeface="Arial"/>
              </a:rPr>
              <a:t>you</a:t>
            </a:r>
            <a:r>
              <a:rPr dirty="0" sz="4950" b="1">
                <a:latin typeface="Arial"/>
                <a:cs typeface="Arial"/>
              </a:rPr>
              <a:t>	</a:t>
            </a:r>
            <a:r>
              <a:rPr dirty="0" sz="4950" spc="-10" b="1">
                <a:latin typeface="Arial"/>
                <a:cs typeface="Arial"/>
              </a:rPr>
              <a:t>think?</a:t>
            </a:r>
            <a:endParaRPr sz="495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0962" rIns="0" bIns="0" rtlCol="0" vert="horz">
            <a:spAutoFit/>
          </a:bodyPr>
          <a:lstStyle/>
          <a:p>
            <a:pPr marL="93345">
              <a:lnSpc>
                <a:spcPct val="100000"/>
              </a:lnSpc>
              <a:spcBef>
                <a:spcPts val="125"/>
              </a:spcBef>
            </a:pPr>
            <a:r>
              <a:rPr dirty="0"/>
              <a:t>FOUNDED</a:t>
            </a:r>
            <a:r>
              <a:rPr dirty="0" spc="-15"/>
              <a:t> </a:t>
            </a:r>
            <a:r>
              <a:rPr dirty="0"/>
              <a:t>ON 3 </a:t>
            </a:r>
            <a:r>
              <a:rPr dirty="0" spc="-45"/>
              <a:t>STATEMENTS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40378" y="7267878"/>
            <a:ext cx="8843794" cy="3179950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18302" y="386890"/>
            <a:ext cx="1759236" cy="176699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023917" y="3121401"/>
            <a:ext cx="17359630" cy="6021705"/>
          </a:xfrm>
          <a:prstGeom prst="rect">
            <a:avLst/>
          </a:prstGeom>
        </p:spPr>
        <p:txBody>
          <a:bodyPr wrap="square" lIns="0" tIns="394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105"/>
              </a:spcBef>
            </a:pPr>
            <a:r>
              <a:rPr dirty="0" sz="6600" spc="-10" b="1">
                <a:latin typeface="Arial"/>
                <a:cs typeface="Arial"/>
              </a:rPr>
              <a:t>Conversation:</a:t>
            </a:r>
            <a:endParaRPr sz="6600">
              <a:latin typeface="Arial"/>
              <a:cs typeface="Arial"/>
            </a:endParaRPr>
          </a:p>
          <a:p>
            <a:pPr marL="12700" marR="5080">
              <a:lnSpc>
                <a:spcPts val="7220"/>
              </a:lnSpc>
              <a:spcBef>
                <a:spcPts val="3829"/>
              </a:spcBef>
              <a:tabLst>
                <a:tab pos="1734820" algn="l"/>
                <a:tab pos="2339340" algn="l"/>
                <a:tab pos="3518535" algn="l"/>
                <a:tab pos="4730115" algn="l"/>
                <a:tab pos="5097780" algn="l"/>
                <a:tab pos="5628640" algn="l"/>
                <a:tab pos="7020559" algn="l"/>
                <a:tab pos="7334250" algn="l"/>
                <a:tab pos="9257030" algn="l"/>
                <a:tab pos="11826875" algn="l"/>
                <a:tab pos="12400915" algn="l"/>
                <a:tab pos="12715875" algn="l"/>
                <a:tab pos="13936980" algn="l"/>
              </a:tabLst>
            </a:pPr>
            <a:r>
              <a:rPr dirty="0" sz="6600" spc="-25" b="1">
                <a:latin typeface="Arial"/>
                <a:cs typeface="Arial"/>
              </a:rPr>
              <a:t>The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10" b="1">
                <a:latin typeface="Arial"/>
                <a:cs typeface="Arial"/>
              </a:rPr>
              <a:t>church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25" b="1">
                <a:latin typeface="Arial"/>
                <a:cs typeface="Arial"/>
              </a:rPr>
              <a:t>is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20" b="1">
                <a:latin typeface="Arial"/>
                <a:cs typeface="Arial"/>
              </a:rPr>
              <a:t>fine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20" b="1">
                <a:latin typeface="Arial"/>
                <a:cs typeface="Arial"/>
              </a:rPr>
              <a:t>with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10" b="1">
                <a:latin typeface="Arial"/>
                <a:cs typeface="Arial"/>
              </a:rPr>
              <a:t>funerals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25" b="1">
                <a:latin typeface="Arial"/>
                <a:cs typeface="Arial"/>
              </a:rPr>
              <a:t>and </a:t>
            </a:r>
            <a:r>
              <a:rPr dirty="0" sz="6600" spc="-10" b="1">
                <a:latin typeface="Arial"/>
                <a:cs typeface="Arial"/>
              </a:rPr>
              <a:t>comfortable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20" b="1">
                <a:latin typeface="Arial"/>
                <a:cs typeface="Arial"/>
              </a:rPr>
              <a:t>with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10" b="1">
                <a:latin typeface="Arial"/>
                <a:cs typeface="Arial"/>
              </a:rPr>
              <a:t>counselling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430" b="1">
                <a:latin typeface="Arial"/>
                <a:cs typeface="Arial"/>
              </a:rPr>
              <a:t>-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25" b="1">
                <a:latin typeface="Arial"/>
                <a:cs typeface="Arial"/>
              </a:rPr>
              <a:t>but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10" b="1">
                <a:latin typeface="Arial"/>
                <a:cs typeface="Arial"/>
              </a:rPr>
              <a:t>miracles leave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25" b="1">
                <a:latin typeface="Arial"/>
                <a:cs typeface="Arial"/>
              </a:rPr>
              <a:t>us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10" b="1">
                <a:latin typeface="Arial"/>
                <a:cs typeface="Arial"/>
              </a:rPr>
              <a:t>nervous.</a:t>
            </a:r>
            <a:endParaRPr sz="6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80"/>
              </a:spcBef>
              <a:tabLst>
                <a:tab pos="1967230" algn="l"/>
                <a:tab pos="2866390" algn="l"/>
                <a:tab pos="4556760" algn="l"/>
                <a:tab pos="6278880" algn="l"/>
                <a:tab pos="8202295" algn="l"/>
                <a:tab pos="9458960" algn="l"/>
                <a:tab pos="10854055" algn="l"/>
                <a:tab pos="15058390" algn="l"/>
              </a:tabLst>
            </a:pPr>
            <a:r>
              <a:rPr dirty="0" sz="6600" spc="-25" b="1">
                <a:latin typeface="Arial"/>
                <a:cs typeface="Arial"/>
              </a:rPr>
              <a:t>Why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25" b="1">
                <a:latin typeface="Arial"/>
                <a:cs typeface="Arial"/>
              </a:rPr>
              <a:t>is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20" b="1">
                <a:latin typeface="Arial"/>
                <a:cs typeface="Arial"/>
              </a:rPr>
              <a:t>this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25" b="1">
                <a:latin typeface="Arial"/>
                <a:cs typeface="Arial"/>
              </a:rPr>
              <a:t>and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25" b="1">
                <a:latin typeface="Arial"/>
                <a:cs typeface="Arial"/>
              </a:rPr>
              <a:t>how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25" b="1">
                <a:latin typeface="Arial"/>
                <a:cs typeface="Arial"/>
              </a:rPr>
              <a:t>do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105" b="1">
                <a:latin typeface="Arial"/>
                <a:cs typeface="Arial"/>
              </a:rPr>
              <a:t>we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10" b="1">
                <a:latin typeface="Arial"/>
                <a:cs typeface="Arial"/>
              </a:rPr>
              <a:t>overcome</a:t>
            </a:r>
            <a:r>
              <a:rPr dirty="0" sz="6600" b="1">
                <a:latin typeface="Arial"/>
                <a:cs typeface="Arial"/>
              </a:rPr>
              <a:t>	</a:t>
            </a:r>
            <a:r>
              <a:rPr dirty="0" sz="6600" spc="-25" b="1">
                <a:latin typeface="Arial"/>
                <a:cs typeface="Arial"/>
              </a:rPr>
              <a:t>it?</a:t>
            </a:r>
            <a:endParaRPr sz="66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1987" y="527452"/>
            <a:ext cx="7476209" cy="2688208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25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pc="95"/>
              <a:t>©</a:t>
            </a:r>
            <a:r>
              <a:rPr dirty="0" spc="55"/>
              <a:t> </a:t>
            </a:r>
            <a:r>
              <a:rPr dirty="0" spc="-40"/>
              <a:t>Wes</a:t>
            </a:r>
            <a:r>
              <a:rPr dirty="0" spc="55"/>
              <a:t> </a:t>
            </a:r>
            <a:r>
              <a:rPr dirty="0"/>
              <a:t>Sutton/Acorn</a:t>
            </a:r>
            <a:r>
              <a:rPr dirty="0" spc="60"/>
              <a:t> </a:t>
            </a:r>
            <a:r>
              <a:rPr dirty="0"/>
              <a:t>Christian</a:t>
            </a:r>
            <a:r>
              <a:rPr dirty="0" spc="55"/>
              <a:t> </a:t>
            </a:r>
            <a:r>
              <a:rPr dirty="0" spc="-10"/>
              <a:t>Foundation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Bath and Wells</dc:title>
  <dcterms:created xsi:type="dcterms:W3CDTF">2024-04-03T09:31:27Z</dcterms:created>
  <dcterms:modified xsi:type="dcterms:W3CDTF">2024-04-03T09:31:27Z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2024-03-21T00:00:00Z</vt:filetime>
  </property>
  <property fmtid="{D5CDD505-2E9C-101B-9397-08002B2CF9AE}" pid="3" name="Creator">
    <vt:lpwstr>Keynote</vt:lpwstr>
  </property>
  <property fmtid="{D5CDD505-2E9C-101B-9397-08002B2CF9AE}" pid="4" name="LastSaved">
    <vt:filetime>2024-04-03T00:00:00Z</vt:filetime>
  </property>
  <property fmtid="{D5CDD505-2E9C-101B-9397-08002B2CF9AE}" pid="5" name="Producer">
    <vt:lpwstr>macOS Version 14.3.1 (Build 23D60) Quartz PDFContext</vt:lpwstr>
  </property>
</Properties>
</file>