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9" r:id="rId12"/>
    <p:sldId id="267" r:id="rId13"/>
    <p:sldId id="268" r:id="rId14"/>
  </p:sldIdLst>
  <p:sldSz cx="12192000" cy="6858000"/>
  <p:notesSz cx="6858000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635A68-4B5C-439A-9726-EC4A99DDBFE5}" v="55" dt="2023-05-02T13:34:33.8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d.docs.live.net/a03cdc28180a04ee/Documents/Tony/Sit%20and%20Heat/Trial/Trial%20Feedback%20Summary%20Form%20Overall%20result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d.docs.live.net/a03cdc28180a04ee/Documents/Tony/Sit%20and%20Heat/Trial/Trial%20Feedback%20Summary%20Form%20Overall%20result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d.docs.live.net/a03cdc28180a04ee/Documents/Tony/Sit%20and%20Heat/Trial/Trial%20Feedback%20Summary%20Form%20Overall%20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3200" b="1"/>
              <a:t>How</a:t>
            </a:r>
            <a:r>
              <a:rPr lang="en-GB" sz="3200" b="1" baseline="0"/>
              <a:t> did you find the heat from the cushion?</a:t>
            </a:r>
            <a:endParaRPr lang="en-GB" sz="32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'[Trial Feedback Summary Form Overall results.xlsx]Total'!$A$9:$A$13</c:f>
              <c:strCache>
                <c:ptCount val="5"/>
                <c:pt idx="0">
                  <c:v>Definitely too cold</c:v>
                </c:pt>
                <c:pt idx="1">
                  <c:v>Little too cold</c:v>
                </c:pt>
                <c:pt idx="2">
                  <c:v>About right</c:v>
                </c:pt>
                <c:pt idx="3">
                  <c:v>Little too hot</c:v>
                </c:pt>
                <c:pt idx="4">
                  <c:v>Definitely too hot</c:v>
                </c:pt>
              </c:strCache>
            </c:strRef>
          </c:cat>
          <c:val>
            <c:numRef>
              <c:f>'[Trial Feedback Summary Form Overall results.xlsx]Total'!$D$9:$D$13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143</c:v>
                </c:pt>
                <c:pt idx="3">
                  <c:v>25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0F-42E8-8B47-FA2E02C55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173903"/>
        <c:axId val="5919636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'[Trial Feedback Summary Form Overall results.xlsx]Total'!$A$9:$A$13</c15:sqref>
                        </c15:formulaRef>
                      </c:ext>
                    </c:extLst>
                    <c:strCache>
                      <c:ptCount val="5"/>
                      <c:pt idx="0">
                        <c:v>Definitely too cold</c:v>
                      </c:pt>
                      <c:pt idx="1">
                        <c:v>Little too cold</c:v>
                      </c:pt>
                      <c:pt idx="2">
                        <c:v>About right</c:v>
                      </c:pt>
                      <c:pt idx="3">
                        <c:v>Little too hot</c:v>
                      </c:pt>
                      <c:pt idx="4">
                        <c:v>Definitely too hot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'[Trial Feedback Summary Form Overall results.xlsx]Total'!$B$9:$B$13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3A0F-42E8-8B47-FA2E02C55DB8}"/>
                  </c:ext>
                </c:extLst>
              </c15:ser>
            </c15:filteredBarSeries>
            <c15:filteredBarSeries>
              <c15:ser>
                <c:idx val="1"/>
                <c:order val="1"/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'[Trial Feedback Summary Form Overall results.xlsx]Total'!$A$9:$A$13</c15:sqref>
                        </c15:formulaRef>
                      </c:ext>
                    </c:extLst>
                    <c:strCache>
                      <c:ptCount val="5"/>
                      <c:pt idx="0">
                        <c:v>Definitely too cold</c:v>
                      </c:pt>
                      <c:pt idx="1">
                        <c:v>Little too cold</c:v>
                      </c:pt>
                      <c:pt idx="2">
                        <c:v>About right</c:v>
                      </c:pt>
                      <c:pt idx="3">
                        <c:v>Little too hot</c:v>
                      </c:pt>
                      <c:pt idx="4">
                        <c:v>Definitely too hot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'[Trial Feedback Summary Form Overall results.xlsx]Total'!$C$9:$C$13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3A0F-42E8-8B47-FA2E02C55DB8}"/>
                  </c:ext>
                </c:extLst>
              </c15:ser>
            </c15:filteredBarSeries>
          </c:ext>
        </c:extLst>
      </c:barChart>
      <c:catAx>
        <c:axId val="59173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96367"/>
        <c:crosses val="autoZero"/>
        <c:auto val="1"/>
        <c:lblAlgn val="ctr"/>
        <c:lblOffset val="100"/>
        <c:noMultiLvlLbl val="0"/>
      </c:catAx>
      <c:valAx>
        <c:axId val="59196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73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3200" b="1"/>
              <a:t>How</a:t>
            </a:r>
            <a:r>
              <a:rPr lang="en-GB" sz="3200" b="1" baseline="0"/>
              <a:t> did you find using the cushion?</a:t>
            </a:r>
            <a:endParaRPr lang="en-GB" sz="32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'[Trial Feedback Summary Form Overall results.xlsx]Total'!$A$16:$A$20</c:f>
              <c:strCache>
                <c:ptCount val="5"/>
                <c:pt idx="0">
                  <c:v>Very difficult</c:v>
                </c:pt>
                <c:pt idx="1">
                  <c:v>A little difficult</c:v>
                </c:pt>
                <c:pt idx="2">
                  <c:v>Neither easy nor difficult</c:v>
                </c:pt>
                <c:pt idx="3">
                  <c:v>Easy</c:v>
                </c:pt>
                <c:pt idx="4">
                  <c:v>Very easy</c:v>
                </c:pt>
              </c:strCache>
            </c:strRef>
          </c:cat>
          <c:val>
            <c:numRef>
              <c:f>'[Trial Feedback Summary Form Overall results.xlsx]Total'!$B$16:$B$20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1A31-4FDA-9400-2FBAD85DE988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'[Trial Feedback Summary Form Overall results.xlsx]Total'!$A$16:$A$20</c:f>
              <c:strCache>
                <c:ptCount val="5"/>
                <c:pt idx="0">
                  <c:v>Very difficult</c:v>
                </c:pt>
                <c:pt idx="1">
                  <c:v>A little difficult</c:v>
                </c:pt>
                <c:pt idx="2">
                  <c:v>Neither easy nor difficult</c:v>
                </c:pt>
                <c:pt idx="3">
                  <c:v>Easy</c:v>
                </c:pt>
                <c:pt idx="4">
                  <c:v>Very easy</c:v>
                </c:pt>
              </c:strCache>
            </c:strRef>
          </c:cat>
          <c:val>
            <c:numRef>
              <c:f>'[Trial Feedback Summary Form Overall results.xlsx]Total'!$C$16:$C$20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1A31-4FDA-9400-2FBAD85DE988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'[Trial Feedback Summary Form Overall results.xlsx]Total'!$A$16:$A$20</c:f>
              <c:strCache>
                <c:ptCount val="5"/>
                <c:pt idx="0">
                  <c:v>Very difficult</c:v>
                </c:pt>
                <c:pt idx="1">
                  <c:v>A little difficult</c:v>
                </c:pt>
                <c:pt idx="2">
                  <c:v>Neither easy nor difficult</c:v>
                </c:pt>
                <c:pt idx="3">
                  <c:v>Easy</c:v>
                </c:pt>
                <c:pt idx="4">
                  <c:v>Very easy</c:v>
                </c:pt>
              </c:strCache>
            </c:strRef>
          </c:cat>
          <c:val>
            <c:numRef>
              <c:f>'[Trial Feedback Summary Form Overall results.xlsx]Total'!$D$16:$D$20</c:f>
              <c:numCache>
                <c:formatCode>General</c:formatCode>
                <c:ptCount val="5"/>
                <c:pt idx="0">
                  <c:v>0</c:v>
                </c:pt>
                <c:pt idx="1">
                  <c:v>15</c:v>
                </c:pt>
                <c:pt idx="2">
                  <c:v>25</c:v>
                </c:pt>
                <c:pt idx="3">
                  <c:v>72</c:v>
                </c:pt>
                <c:pt idx="4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31-4FDA-9400-2FBAD85DE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9117167"/>
        <c:axId val="139127151"/>
      </c:barChart>
      <c:catAx>
        <c:axId val="139117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127151"/>
        <c:crosses val="autoZero"/>
        <c:auto val="1"/>
        <c:lblAlgn val="ctr"/>
        <c:lblOffset val="100"/>
        <c:noMultiLvlLbl val="0"/>
      </c:catAx>
      <c:valAx>
        <c:axId val="139127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117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800" b="1"/>
              <a:t>Would you support your church purchasing cushions to provide low running cost Net Zero heating?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'[Trial Feedback Summary Form Overall results.xlsx]Total'!$A$23:$A$27</c:f>
              <c:strCache>
                <c:ptCount val="5"/>
                <c:pt idx="0">
                  <c:v>Definitely No</c:v>
                </c:pt>
                <c:pt idx="1">
                  <c:v>No</c:v>
                </c:pt>
                <c:pt idx="2">
                  <c:v>Unsure</c:v>
                </c:pt>
                <c:pt idx="3">
                  <c:v>Yes</c:v>
                </c:pt>
                <c:pt idx="4">
                  <c:v>Definitely Yes</c:v>
                </c:pt>
              </c:strCache>
            </c:strRef>
          </c:cat>
          <c:val>
            <c:numRef>
              <c:f>'[Trial Feedback Summary Form Overall results.xlsx]Total'!$B$23:$B$27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18AB-4A72-B620-2245FCA92A9D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'[Trial Feedback Summary Form Overall results.xlsx]Total'!$A$23:$A$27</c:f>
              <c:strCache>
                <c:ptCount val="5"/>
                <c:pt idx="0">
                  <c:v>Definitely No</c:v>
                </c:pt>
                <c:pt idx="1">
                  <c:v>No</c:v>
                </c:pt>
                <c:pt idx="2">
                  <c:v>Unsure</c:v>
                </c:pt>
                <c:pt idx="3">
                  <c:v>Yes</c:v>
                </c:pt>
                <c:pt idx="4">
                  <c:v>Definitely Yes</c:v>
                </c:pt>
              </c:strCache>
            </c:strRef>
          </c:cat>
          <c:val>
            <c:numRef>
              <c:f>'[Trial Feedback Summary Form Overall results.xlsx]Total'!$C$23:$C$27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18AB-4A72-B620-2245FCA92A9D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'[Trial Feedback Summary Form Overall results.xlsx]Total'!$A$23:$A$27</c:f>
              <c:strCache>
                <c:ptCount val="5"/>
                <c:pt idx="0">
                  <c:v>Definitely No</c:v>
                </c:pt>
                <c:pt idx="1">
                  <c:v>No</c:v>
                </c:pt>
                <c:pt idx="2">
                  <c:v>Unsure</c:v>
                </c:pt>
                <c:pt idx="3">
                  <c:v>Yes</c:v>
                </c:pt>
                <c:pt idx="4">
                  <c:v>Definitely Yes</c:v>
                </c:pt>
              </c:strCache>
            </c:strRef>
          </c:cat>
          <c:val>
            <c:numRef>
              <c:f>'[Trial Feedback Summary Form Overall results.xlsx]Total'!$D$23:$D$27</c:f>
              <c:numCache>
                <c:formatCode>General</c:formatCode>
                <c:ptCount val="5"/>
                <c:pt idx="0">
                  <c:v>2</c:v>
                </c:pt>
                <c:pt idx="1">
                  <c:v>12</c:v>
                </c:pt>
                <c:pt idx="2">
                  <c:v>29</c:v>
                </c:pt>
                <c:pt idx="3">
                  <c:v>66</c:v>
                </c:pt>
                <c:pt idx="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AB-4A72-B620-2245FCA92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82359743"/>
        <c:axId val="1182348927"/>
      </c:barChart>
      <c:catAx>
        <c:axId val="1182359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2348927"/>
        <c:crosses val="autoZero"/>
        <c:auto val="1"/>
        <c:lblAlgn val="ctr"/>
        <c:lblOffset val="100"/>
        <c:noMultiLvlLbl val="0"/>
      </c:catAx>
      <c:valAx>
        <c:axId val="1182348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23597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845ED-7CE9-46BE-F3B3-9847892E2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A8BB5B-4A50-A344-749B-194BE4D431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CBBBE-4108-E7CF-96E2-2A752AA23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C7889-A802-FB43-0F3C-8A087B177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C2549-F5D8-DF54-D5D1-9FB05D69E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82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5EFFB-DF63-5F5F-818C-16515470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64A34-BC15-6169-A556-75B85E4F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2184A-D40E-A9C6-8E8D-4C53ABDF3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47411-AE07-3807-086E-08F3CADE8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A48A6-A4C9-2D79-CB65-88120A0FC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964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2C3AE-0880-6F7E-DF00-298410C7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88DEB-9882-80CC-A5F2-EF61C107D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E8670-D366-6540-780C-7A570E50C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03C49-0EA2-D20E-9C06-FC7310B2E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C2B65-5E82-8FF8-6292-3C57EA9FB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44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8B0-B818-4F5B-7BDE-3A4011D27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C9F9C-F740-AC57-A2A6-F366F0DEEE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D7C640-69DB-1EE1-CCDD-34BE2B915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983CF-310C-64CE-2899-ACD25678E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7DEA30-95B7-67D9-32B9-C52AD9AEA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75FB19-DCC1-49D1-49F3-3F591A9E0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067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C31D9-827D-6B37-5E63-77C59D120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AD44D-A4A8-DDCA-4417-B8FCAD68A8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D0ACDA-290B-75DF-0E5D-83DACFEE5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D9A4DB-9B2D-CA0D-7018-8E2BD7A456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732087-DD4C-0B39-E323-969C3F9806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0F837D-9523-5A92-25ED-57EE4B9B8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3B9DE2-676D-DC28-477E-534CE293A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247165-0FE0-14B2-237E-E8929B450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291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98885-BB09-707D-92AD-55B4DBB00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37E0B3-7B53-B695-1E97-3720E4DA1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3069A7-4096-544E-8218-51BB336F5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180BC6-0A67-2534-3727-52F337587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959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8B027C-8886-928A-592F-E5C07CEE8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7C458C-A102-37EA-A474-6C86EA6AA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E1FB8-AE33-9C6E-80FB-7D1212377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476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1A847-03DF-268A-D5A7-43B35FFA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0014B-D66C-53A4-4F18-51ACDC9D0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EEFFB-A5E6-C505-6F99-521499D00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145FC-F639-1056-EEA8-33519980D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EF5F1-7338-01BC-8162-4703E41A8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88F6F2-4BAE-C24B-9D41-09959A4F6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23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9BDBA-CC2C-3C77-460D-47DDCEE09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7A82E9-EC71-6BEC-C691-4A96C0E523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067F3-7006-BBC2-7CAA-5854D0BBC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2675A-7985-3214-3FAF-07C95A0C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58A7EF-BF58-2F52-C902-365BE5C79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EFDB2-5798-6A81-E442-B775CBB9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047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EEA2A-F211-64B9-040D-3E9DDA8B2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455DF3-0CE2-C42C-DEDD-B68195B725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94FF7-94C0-265F-204A-BA9AEACD6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9B162-659B-55E9-838C-306FDC316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670F7-1E9A-FC07-2865-E6A24CCE9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067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E649AF-491A-8D96-86EA-3DB6144F30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E3A7BB-19D2-814E-6FAF-1CEF96CFCF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A0BE9-D98A-DA7E-EFFD-E64DC0925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3D106-3FE4-94A9-B761-B55C4B588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4499F-8E5F-7220-0ADA-82D58596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429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11D98C-E770-53B4-CB4C-FC11FCB5B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28B80-33A3-B1CF-BF3E-E1C7C4284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570C9-8166-B1C6-CB5B-136DE8BE6C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C5490-64FC-45D2-BF2F-F31CA0C80AA1}" type="datetimeFigureOut">
              <a:rPr lang="en-GB" smtClean="0"/>
              <a:t>22/05/2023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4C0C6-273A-EC5B-0162-A7CC9078C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5476-FE8D-FF3B-42C2-0C7893A20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3AFE3-0292-40CA-B1EC-08630ACC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59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78F2D-E474-FEE4-23E5-CCA602C2F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664" y="1122363"/>
            <a:ext cx="10179170" cy="2224686"/>
          </a:xfrm>
        </p:spPr>
        <p:txBody>
          <a:bodyPr>
            <a:normAutofit fontScale="90000"/>
          </a:bodyPr>
          <a:lstStyle/>
          <a:p>
            <a:r>
              <a:rPr lang="en-US" sz="7300" b="1" dirty="0"/>
              <a:t>Heated Cushions in Churches</a:t>
            </a:r>
            <a:br>
              <a:rPr lang="en-US" sz="6700" b="1" dirty="0"/>
            </a:br>
            <a:r>
              <a:rPr lang="en-US" sz="4000" b="1" dirty="0"/>
              <a:t>Results from a Trial during winter 22/3 </a:t>
            </a:r>
            <a:br>
              <a:rPr lang="en-US" sz="4000" b="1" dirty="0"/>
            </a:br>
            <a:r>
              <a:rPr lang="en-US" sz="4000" b="1" dirty="0"/>
              <a:t>in St Edmundsbury and Ipswich Diocese</a:t>
            </a:r>
            <a:endParaRPr lang="en-GB" sz="3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6FAB7B-D643-4971-FE34-9C43D2D58C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Presentation to Church Energy Advisers Network</a:t>
            </a:r>
          </a:p>
          <a:p>
            <a:r>
              <a:rPr lang="en-US" sz="3200" dirty="0"/>
              <a:t> 4</a:t>
            </a:r>
            <a:r>
              <a:rPr lang="en-US" sz="3200" baseline="30000" dirty="0"/>
              <a:t>th</a:t>
            </a:r>
            <a:r>
              <a:rPr lang="en-US" sz="3200" dirty="0"/>
              <a:t> May 2023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099C33-0924-EE31-EE1E-98220C5EF4C7}"/>
              </a:ext>
            </a:extLst>
          </p:cNvPr>
          <p:cNvSpPr txBox="1"/>
          <p:nvPr/>
        </p:nvSpPr>
        <p:spPr>
          <a:xfrm>
            <a:off x="8712679" y="5735179"/>
            <a:ext cx="2303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Tony Allwood, Oliver Clarke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113459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5AEA7-8A20-56B2-C27A-9BD1FDC05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Objective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BAEDB-B0E1-90A4-AC26-9AE04D331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6337" y="1765240"/>
            <a:ext cx="9979325" cy="4351338"/>
          </a:xfrm>
        </p:spPr>
        <p:txBody>
          <a:bodyPr/>
          <a:lstStyle/>
          <a:p>
            <a:pPr marL="0" indent="0">
              <a:buNone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evaluate the feasibility of using “Sit and Heat” heated cushions as the main heat source in:</a:t>
            </a:r>
          </a:p>
          <a:p>
            <a:pPr marL="457200" lvl="1" indent="0">
              <a:buNone/>
            </a:pP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small rural churches,</a:t>
            </a:r>
          </a:p>
          <a:p>
            <a:pPr marL="457200" lvl="1" indent="0">
              <a:buNone/>
            </a:pP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for small congregations (e.g. mid-week services, meetings, etc.) in larger churches, either rural or urban.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484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A2D2F-BD76-85E5-8E4A-F218B829C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Cushions Used 1:     Sit and Heat </a:t>
            </a:r>
            <a:r>
              <a:rPr lang="en-US" b="1" dirty="0" err="1"/>
              <a:t>Nimma</a:t>
            </a:r>
            <a:r>
              <a:rPr lang="en-US" b="1" dirty="0"/>
              <a:t>      </a:t>
            </a:r>
            <a:br>
              <a:rPr lang="en-US" b="1" dirty="0"/>
            </a:br>
            <a:r>
              <a:rPr lang="en-US" b="1" dirty="0"/>
              <a:t>                                    Battery Powered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7E51F-9DB5-520A-6ACE-FFFEC8C33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08585" cy="4351338"/>
          </a:xfrm>
        </p:spPr>
        <p:txBody>
          <a:bodyPr/>
          <a:lstStyle/>
          <a:p>
            <a:r>
              <a:rPr lang="en-US" dirty="0"/>
              <a:t>30W spread over seat and back</a:t>
            </a:r>
          </a:p>
          <a:p>
            <a:r>
              <a:rPr lang="en-US" dirty="0"/>
              <a:t>20 cushions for 1¼ hour service uses less than 1 kWh</a:t>
            </a:r>
          </a:p>
          <a:p>
            <a:r>
              <a:rPr lang="en-US" dirty="0"/>
              <a:t>Turns on when sat upon</a:t>
            </a:r>
          </a:p>
          <a:p>
            <a:r>
              <a:rPr lang="en-US" dirty="0"/>
              <a:t>Made to measure</a:t>
            </a:r>
          </a:p>
          <a:p>
            <a:r>
              <a:rPr lang="en-US" dirty="0"/>
              <a:t>About £190 each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692C06-E2F4-6761-0B45-34D906039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593" y="1690688"/>
            <a:ext cx="3409186" cy="454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62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A2D2F-BD76-85E5-8E4A-F218B829C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68" y="365125"/>
            <a:ext cx="11266098" cy="1325563"/>
          </a:xfrm>
        </p:spPr>
        <p:txBody>
          <a:bodyPr>
            <a:normAutofit/>
          </a:bodyPr>
          <a:lstStyle/>
          <a:p>
            <a:r>
              <a:rPr lang="en-US" b="1" dirty="0"/>
              <a:t>Cushions Used 2:   Sit and Heat </a:t>
            </a:r>
            <a:r>
              <a:rPr lang="en-US" b="1" dirty="0" err="1"/>
              <a:t>Nimma</a:t>
            </a:r>
            <a:r>
              <a:rPr lang="en-US" b="1" dirty="0"/>
              <a:t>   </a:t>
            </a:r>
            <a:br>
              <a:rPr lang="en-US" b="1" dirty="0"/>
            </a:br>
            <a:r>
              <a:rPr lang="en-US" b="1" dirty="0"/>
              <a:t>                                 Daisy-Chained version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7E51F-9DB5-520A-6ACE-FFFEC8C33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76004" cy="4351338"/>
          </a:xfrm>
        </p:spPr>
        <p:txBody>
          <a:bodyPr>
            <a:normAutofit/>
          </a:bodyPr>
          <a:lstStyle/>
          <a:p>
            <a:r>
              <a:rPr lang="en-US" dirty="0"/>
              <a:t>Powered via transformer which will supply up to 4 cushions</a:t>
            </a:r>
          </a:p>
          <a:p>
            <a:r>
              <a:rPr lang="en-US" dirty="0"/>
              <a:t>40W spread over seat and back</a:t>
            </a:r>
          </a:p>
          <a:p>
            <a:r>
              <a:rPr lang="en-US" dirty="0"/>
              <a:t>20 cushions for 1¼ hour service uses about 1 kWh</a:t>
            </a:r>
          </a:p>
          <a:p>
            <a:r>
              <a:rPr lang="en-US" dirty="0"/>
              <a:t>Turns on when sat upon</a:t>
            </a:r>
          </a:p>
          <a:p>
            <a:r>
              <a:rPr lang="en-US" dirty="0"/>
              <a:t>Made to measure</a:t>
            </a:r>
          </a:p>
          <a:p>
            <a:r>
              <a:rPr lang="en-US" dirty="0"/>
              <a:t>About £220 each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168ED4-FA37-A509-82A4-E8459FEFF0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099" y="1751163"/>
            <a:ext cx="3467819" cy="462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0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695AE-5989-2ADC-C8EB-41151EEFD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Trial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AE5EA-2660-8815-C4BD-2121C486F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38449" cy="4351338"/>
          </a:xfrm>
        </p:spPr>
        <p:txBody>
          <a:bodyPr/>
          <a:lstStyle/>
          <a:p>
            <a:r>
              <a:rPr lang="en-US" dirty="0"/>
              <a:t>Trialed at 14 churches across the diocese</a:t>
            </a:r>
          </a:p>
          <a:p>
            <a:r>
              <a:rPr lang="en-US" dirty="0"/>
              <a:t>Mainly small, rural churches with a few in small towns</a:t>
            </a:r>
          </a:p>
          <a:p>
            <a:r>
              <a:rPr lang="en-US" dirty="0"/>
              <a:t>Existing heating system was turned off in most cases</a:t>
            </a:r>
          </a:p>
          <a:p>
            <a:r>
              <a:rPr lang="en-US" dirty="0"/>
              <a:t>Some days were -5 degrees outside and felt even colder in the church!</a:t>
            </a:r>
          </a:p>
          <a:p>
            <a:r>
              <a:rPr lang="en-US" dirty="0"/>
              <a:t>Mainly pews (of various shapes and sizes) and some chairs</a:t>
            </a:r>
          </a:p>
          <a:p>
            <a:r>
              <a:rPr lang="en-US" dirty="0"/>
              <a:t>175 feedback forms completed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9466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17A82-5E3D-C70D-3D2B-FAF3C331E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Feedback Results 1</a:t>
            </a:r>
            <a:endParaRPr lang="en-GB" b="1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58A7198-0047-99F1-CA81-8CA9E5EB37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3394638"/>
              </p:ext>
            </p:extLst>
          </p:nvPr>
        </p:nvGraphicFramePr>
        <p:xfrm>
          <a:off x="728870" y="1417983"/>
          <a:ext cx="10402956" cy="4863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30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581E2-346A-2278-6450-15B5CE148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Feedback results 2</a:t>
            </a:r>
            <a:endParaRPr lang="en-GB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5B6F641-3FFB-A922-6FD1-947DA11C16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3459981"/>
              </p:ext>
            </p:extLst>
          </p:nvPr>
        </p:nvGraphicFramePr>
        <p:xfrm>
          <a:off x="838199" y="1431235"/>
          <a:ext cx="10306879" cy="4731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9310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E709F-5C76-A75A-63DD-B8C768028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Feedback Results 3</a:t>
            </a:r>
            <a:endParaRPr lang="en-GB" b="1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678927B-3272-960E-FB89-4BAA05EDD2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5542566"/>
              </p:ext>
            </p:extLst>
          </p:nvPr>
        </p:nvGraphicFramePr>
        <p:xfrm>
          <a:off x="980661" y="1484243"/>
          <a:ext cx="10018643" cy="4598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2637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CD44-1161-54E8-07B7-99EB70FE7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Feedback Results 4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F36A8-81E2-055C-A416-231E7C401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260"/>
            <a:ext cx="10515600" cy="458970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1 Church so impressed that they have bought cushions, 2 others have received quotations and intend to purchase cushions over the summer</a:t>
            </a:r>
          </a:p>
          <a:p>
            <a:r>
              <a:rPr lang="en-US" dirty="0"/>
              <a:t>Many very positive comments:</a:t>
            </a:r>
          </a:p>
          <a:p>
            <a:pPr lvl="1"/>
            <a:r>
              <a:rPr lang="en-US" dirty="0"/>
              <a:t>Wonderful</a:t>
            </a:r>
          </a:p>
          <a:p>
            <a:pPr lvl="1"/>
            <a:r>
              <a:rPr lang="en-US" dirty="0"/>
              <a:t>Lovely and warm on a freezing cold day</a:t>
            </a:r>
          </a:p>
          <a:p>
            <a:pPr lvl="1"/>
            <a:r>
              <a:rPr lang="en-US" dirty="0"/>
              <a:t>Excellent, made so much difference</a:t>
            </a:r>
          </a:p>
          <a:p>
            <a:pPr lvl="1"/>
            <a:r>
              <a:rPr lang="en-US" dirty="0"/>
              <a:t>Just lovely</a:t>
            </a:r>
          </a:p>
          <a:p>
            <a:pPr lvl="1"/>
            <a:r>
              <a:rPr lang="en-US" dirty="0"/>
              <a:t>Just right – very good idea</a:t>
            </a:r>
          </a:p>
          <a:p>
            <a:pPr lvl="1"/>
            <a:r>
              <a:rPr lang="en-US" dirty="0"/>
              <a:t>Well worth purchasing</a:t>
            </a:r>
          </a:p>
          <a:p>
            <a:pPr lvl="1"/>
            <a:r>
              <a:rPr lang="en-US" dirty="0"/>
              <a:t>Definitely purchase ASAP</a:t>
            </a:r>
          </a:p>
          <a:p>
            <a:pPr lvl="1"/>
            <a:r>
              <a:rPr lang="en-US" dirty="0"/>
              <a:t>I am happy to buy my own</a:t>
            </a:r>
          </a:p>
          <a:p>
            <a:r>
              <a:rPr lang="en-US" dirty="0"/>
              <a:t>Some negative comments:</a:t>
            </a:r>
          </a:p>
          <a:p>
            <a:pPr lvl="1"/>
            <a:r>
              <a:rPr lang="en-US" dirty="0"/>
              <a:t>Would still need background heating</a:t>
            </a:r>
          </a:p>
          <a:p>
            <a:pPr lvl="1"/>
            <a:r>
              <a:rPr lang="en-US" dirty="0"/>
              <a:t>Depends on price</a:t>
            </a:r>
          </a:p>
          <a:p>
            <a:pPr lvl="1"/>
            <a:r>
              <a:rPr lang="en-US" dirty="0"/>
              <a:t>My body was warm, but feet like ice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340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B4C85-8294-BEF5-093C-0460FE500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Observations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C17A6-A54A-D66F-05ED-EE48B950E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611"/>
            <a:ext cx="10515600" cy="498606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Heated cushions are a very energy-efficient way of heating people, several times more efficient than pew-back heaters</a:t>
            </a:r>
          </a:p>
          <a:p>
            <a:r>
              <a:rPr lang="en-US" dirty="0"/>
              <a:t>Square cushions fit well on chairs but </a:t>
            </a:r>
            <a:r>
              <a:rPr lang="en-US" b="1" dirty="0"/>
              <a:t>pews need more rectangular seats of the correct size</a:t>
            </a:r>
          </a:p>
          <a:p>
            <a:r>
              <a:rPr lang="en-US" dirty="0"/>
              <a:t>Battery pocket hanging over seat back can interfere with hymn book shelf</a:t>
            </a:r>
          </a:p>
          <a:p>
            <a:r>
              <a:rPr lang="en-US" dirty="0"/>
              <a:t>Seat and back heated cushions are preferred, but seat only cushions do provide significant benefits</a:t>
            </a:r>
          </a:p>
          <a:p>
            <a:r>
              <a:rPr lang="en-US" dirty="0"/>
              <a:t>There is minimal heat transmitted down into the pews</a:t>
            </a:r>
          </a:p>
          <a:p>
            <a:r>
              <a:rPr lang="en-US" dirty="0"/>
              <a:t>“Sit &amp; Heat” cushions are made to measure, but expensive</a:t>
            </a:r>
          </a:p>
          <a:p>
            <a:r>
              <a:rPr lang="en-US" dirty="0"/>
              <a:t>“</a:t>
            </a:r>
            <a:r>
              <a:rPr lang="en-US" dirty="0" err="1"/>
              <a:t>KovoSchmidt</a:t>
            </a:r>
            <a:r>
              <a:rPr lang="en-US" dirty="0"/>
              <a:t>”  manufacture made to measure heated cushions for pews, but they too are expensive</a:t>
            </a:r>
          </a:p>
          <a:p>
            <a:r>
              <a:rPr lang="en-US" dirty="0"/>
              <a:t>Other suppliers </a:t>
            </a:r>
            <a:r>
              <a:rPr lang="en-US" dirty="0" err="1"/>
              <a:t>eg</a:t>
            </a:r>
            <a:r>
              <a:rPr lang="en-US" dirty="0"/>
              <a:t> “Thaw” manufacture square or rectangular heated seats of a fixed size and these are much cheaper than made to measure cushions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7727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93A35-5B06-597B-8787-400005CBF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Selection of Other Cushions Available</a:t>
            </a:r>
            <a:endParaRPr lang="en-GB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02A66A-931E-9736-F781-13610F139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157" y="2224326"/>
            <a:ext cx="3148643" cy="41981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3AC83E-FAB6-CF61-804D-F72DE5D8D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5" y="2224326"/>
            <a:ext cx="3071546" cy="40953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1F13ED-650F-A44D-8835-D8E260B38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2" y="2819760"/>
            <a:ext cx="3981091" cy="29858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40EB9A-05AB-23EE-0BC9-54C7C10FF427}"/>
              </a:ext>
            </a:extLst>
          </p:cNvPr>
          <p:cNvSpPr txBox="1"/>
          <p:nvPr/>
        </p:nvSpPr>
        <p:spPr>
          <a:xfrm>
            <a:off x="1511776" y="1570626"/>
            <a:ext cx="2234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KovoSchidt</a:t>
            </a:r>
            <a:endParaRPr lang="en-GB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A33043-B68D-CE02-83CF-A95A6BA699F6}"/>
              </a:ext>
            </a:extLst>
          </p:cNvPr>
          <p:cNvSpPr txBox="1"/>
          <p:nvPr/>
        </p:nvSpPr>
        <p:spPr>
          <a:xfrm>
            <a:off x="5828584" y="1504900"/>
            <a:ext cx="1253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Thaw</a:t>
            </a:r>
            <a:endParaRPr lang="en-GB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C9F115-D796-AB5E-8F73-15F7E89C3C29}"/>
              </a:ext>
            </a:extLst>
          </p:cNvPr>
          <p:cNvSpPr txBox="1"/>
          <p:nvPr/>
        </p:nvSpPr>
        <p:spPr>
          <a:xfrm>
            <a:off x="9266093" y="1504899"/>
            <a:ext cx="11621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Ororo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064092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A9598-B79A-401E-5FBE-0E2823B93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7010C-8422-0FF1-C8A3-D3A70DA47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Good acceptance of heated cushions as low running cost church heating</a:t>
            </a:r>
          </a:p>
          <a:p>
            <a:r>
              <a:rPr lang="en-US" dirty="0"/>
              <a:t>Most suitable for situations where unable to use under-pew or pew-back electric heating because:</a:t>
            </a:r>
          </a:p>
          <a:p>
            <a:pPr lvl="1"/>
            <a:r>
              <a:rPr lang="en-US" dirty="0"/>
              <a:t>Moveable chairs</a:t>
            </a:r>
          </a:p>
          <a:p>
            <a:pPr lvl="1"/>
            <a:r>
              <a:rPr lang="en-US" dirty="0"/>
              <a:t>Historic pews with no attachments allowed</a:t>
            </a:r>
          </a:p>
          <a:p>
            <a:pPr lvl="1"/>
            <a:r>
              <a:rPr lang="en-US" dirty="0"/>
              <a:t>Moving to electric heating would require expensive upgrade to electricity feed to the church</a:t>
            </a:r>
          </a:p>
          <a:p>
            <a:r>
              <a:rPr lang="en-US" dirty="0"/>
              <a:t>Could be useful as alternative heating for small congregations in large churches e.g. mid-week communion services, or extra heating for specific individuals to enable less main heating to be used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2638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CB53D-45D0-751A-80B6-E3BB3F766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Recommendations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0BFE6-F934-00C1-7DA6-2E19A7B72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Publicity and guidance on use of heated cushions in churches</a:t>
            </a:r>
          </a:p>
          <a:p>
            <a:r>
              <a:rPr lang="en-US" dirty="0"/>
              <a:t>Further investigation to identify and trial cushions from other manufacturers, with a view to including more heated cushions (beyond </a:t>
            </a:r>
            <a:r>
              <a:rPr lang="en-US" dirty="0" err="1"/>
              <a:t>KovoSchmidt</a:t>
            </a:r>
            <a:r>
              <a:rPr lang="en-US" dirty="0"/>
              <a:t>) on Parish Buying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9209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624</Words>
  <Application>Microsoft Macintosh PowerPoint</Application>
  <PresentationFormat>Widescreen</PresentationFormat>
  <Paragraphs>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Heated Cushions in Churches Results from a Trial during winter 22/3  in St Edmundsbury and Ipswich Diocese</vt:lpstr>
      <vt:lpstr>Objective</vt:lpstr>
      <vt:lpstr>Cushions Used 1:     Sit and Heat Nimma                                           Battery Powered</vt:lpstr>
      <vt:lpstr>Cushions Used 2:   Sit and Heat Nimma                                     Daisy-Chained version</vt:lpstr>
      <vt:lpstr>The Trial</vt:lpstr>
      <vt:lpstr>Feedback Results 1</vt:lpstr>
      <vt:lpstr>Feedback results 2</vt:lpstr>
      <vt:lpstr>Feedback Results 3</vt:lpstr>
      <vt:lpstr>Feedback Results 4</vt:lpstr>
      <vt:lpstr>Observations</vt:lpstr>
      <vt:lpstr>Selection of Other Cushions Available</vt:lpstr>
      <vt:lpstr>Conclusions</vt:lpstr>
      <vt:lpstr>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Allwood</dc:creator>
  <cp:lastModifiedBy>CHRISTOPHER EMMETT</cp:lastModifiedBy>
  <cp:revision>3</cp:revision>
  <cp:lastPrinted>2023-02-16T18:56:20Z</cp:lastPrinted>
  <dcterms:created xsi:type="dcterms:W3CDTF">2023-02-16T17:02:26Z</dcterms:created>
  <dcterms:modified xsi:type="dcterms:W3CDTF">2023-05-22T10:05:12Z</dcterms:modified>
</cp:coreProperties>
</file>